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Lst>
  <p:sldSz cy="5143500" cx="9144000"/>
  <p:notesSz cx="6858000" cy="9144000"/>
  <p:embeddedFontLst>
    <p:embeddedFont>
      <p:font typeface="Raleway"/>
      <p:regular r:id="rId21"/>
      <p:bold r:id="rId22"/>
      <p:italic r:id="rId23"/>
      <p:boldItalic r:id="rId24"/>
    </p:embeddedFont>
    <p:embeddedFont>
      <p:font typeface="Lato"/>
      <p:regular r:id="rId25"/>
      <p:bold r:id="rId26"/>
      <p:italic r:id="rId27"/>
      <p:boldItalic r:id="rId2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3A4B125F-3465-4AF0-8867-D01FB16CDE76}">
  <a:tblStyle styleId="{3A4B125F-3465-4AF0-8867-D01FB16CDE76}" styleName="Table_0">
    <a:wholeTbl>
      <a:tcTxStyle>
        <a:font>
          <a:latin typeface="Arial"/>
          <a:ea typeface="Arial"/>
          <a:cs typeface="Arial"/>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72D54E40-E331-4C5A-81BE-041A27906E2E}" styleName="Table_1">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font" Target="fonts/Raleway-bold.fntdata"/><Relationship Id="rId21" Type="http://schemas.openxmlformats.org/officeDocument/2006/relationships/font" Target="fonts/Raleway-regular.fntdata"/><Relationship Id="rId24" Type="http://schemas.openxmlformats.org/officeDocument/2006/relationships/font" Target="fonts/Raleway-boldItalic.fntdata"/><Relationship Id="rId23" Type="http://schemas.openxmlformats.org/officeDocument/2006/relationships/font" Target="fonts/Raleway-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font" Target="fonts/Lato-bold.fntdata"/><Relationship Id="rId25" Type="http://schemas.openxmlformats.org/officeDocument/2006/relationships/font" Target="fonts/Lato-regular.fntdata"/><Relationship Id="rId28" Type="http://schemas.openxmlformats.org/officeDocument/2006/relationships/font" Target="fonts/Lato-boldItalic.fntdata"/><Relationship Id="rId27" Type="http://schemas.openxmlformats.org/officeDocument/2006/relationships/font" Target="fonts/Lato-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 name="Shape 82"/>
        <p:cNvGrpSpPr/>
        <p:nvPr/>
      </p:nvGrpSpPr>
      <p:grpSpPr>
        <a:xfrm>
          <a:off x="0" y="0"/>
          <a:ext cx="0" cy="0"/>
          <a:chOff x="0" y="0"/>
          <a:chExt cx="0" cy="0"/>
        </a:xfrm>
      </p:grpSpPr>
      <p:sp>
        <p:nvSpPr>
          <p:cNvPr id="83" name="Google Shape;8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6" name="Shape 156"/>
        <p:cNvGrpSpPr/>
        <p:nvPr/>
      </p:nvGrpSpPr>
      <p:grpSpPr>
        <a:xfrm>
          <a:off x="0" y="0"/>
          <a:ext cx="0" cy="0"/>
          <a:chOff x="0" y="0"/>
          <a:chExt cx="0" cy="0"/>
        </a:xfrm>
      </p:grpSpPr>
      <p:sp>
        <p:nvSpPr>
          <p:cNvPr id="157" name="Google Shape;157;g77610cd011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77610cd011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4" name="Shape 164"/>
        <p:cNvGrpSpPr/>
        <p:nvPr/>
      </p:nvGrpSpPr>
      <p:grpSpPr>
        <a:xfrm>
          <a:off x="0" y="0"/>
          <a:ext cx="0" cy="0"/>
          <a:chOff x="0" y="0"/>
          <a:chExt cx="0" cy="0"/>
        </a:xfrm>
      </p:grpSpPr>
      <p:sp>
        <p:nvSpPr>
          <p:cNvPr id="165" name="Google Shape;165;g77610cd011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77610cd011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2" name="Shape 172"/>
        <p:cNvGrpSpPr/>
        <p:nvPr/>
      </p:nvGrpSpPr>
      <p:grpSpPr>
        <a:xfrm>
          <a:off x="0" y="0"/>
          <a:ext cx="0" cy="0"/>
          <a:chOff x="0" y="0"/>
          <a:chExt cx="0" cy="0"/>
        </a:xfrm>
      </p:grpSpPr>
      <p:sp>
        <p:nvSpPr>
          <p:cNvPr id="173" name="Google Shape;173;g77610cd011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77610cd011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9" name="Shape 179"/>
        <p:cNvGrpSpPr/>
        <p:nvPr/>
      </p:nvGrpSpPr>
      <p:grpSpPr>
        <a:xfrm>
          <a:off x="0" y="0"/>
          <a:ext cx="0" cy="0"/>
          <a:chOff x="0" y="0"/>
          <a:chExt cx="0" cy="0"/>
        </a:xfrm>
      </p:grpSpPr>
      <p:sp>
        <p:nvSpPr>
          <p:cNvPr id="180" name="Google Shape;180;g7761b788a4_1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7761b788a4_1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5" name="Shape 185"/>
        <p:cNvGrpSpPr/>
        <p:nvPr/>
      </p:nvGrpSpPr>
      <p:grpSpPr>
        <a:xfrm>
          <a:off x="0" y="0"/>
          <a:ext cx="0" cy="0"/>
          <a:chOff x="0" y="0"/>
          <a:chExt cx="0" cy="0"/>
        </a:xfrm>
      </p:grpSpPr>
      <p:sp>
        <p:nvSpPr>
          <p:cNvPr id="186" name="Google Shape;186;g84f4837c3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84f4837c3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 name="Shape 88"/>
        <p:cNvGrpSpPr/>
        <p:nvPr/>
      </p:nvGrpSpPr>
      <p:grpSpPr>
        <a:xfrm>
          <a:off x="0" y="0"/>
          <a:ext cx="0" cy="0"/>
          <a:chOff x="0" y="0"/>
          <a:chExt cx="0" cy="0"/>
        </a:xfrm>
      </p:grpSpPr>
      <p:sp>
        <p:nvSpPr>
          <p:cNvPr id="89" name="Google Shape;89;g774202c10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774202c10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 name="Shape 99"/>
        <p:cNvGrpSpPr/>
        <p:nvPr/>
      </p:nvGrpSpPr>
      <p:grpSpPr>
        <a:xfrm>
          <a:off x="0" y="0"/>
          <a:ext cx="0" cy="0"/>
          <a:chOff x="0" y="0"/>
          <a:chExt cx="0" cy="0"/>
        </a:xfrm>
      </p:grpSpPr>
      <p:sp>
        <p:nvSpPr>
          <p:cNvPr id="100" name="Google Shape;100;g77610cd011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77610cd011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 name="Shape 105"/>
        <p:cNvGrpSpPr/>
        <p:nvPr/>
      </p:nvGrpSpPr>
      <p:grpSpPr>
        <a:xfrm>
          <a:off x="0" y="0"/>
          <a:ext cx="0" cy="0"/>
          <a:chOff x="0" y="0"/>
          <a:chExt cx="0" cy="0"/>
        </a:xfrm>
      </p:grpSpPr>
      <p:sp>
        <p:nvSpPr>
          <p:cNvPr id="106" name="Google Shape;106;g77610cd011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77610cd011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 name="Shape 112"/>
        <p:cNvGrpSpPr/>
        <p:nvPr/>
      </p:nvGrpSpPr>
      <p:grpSpPr>
        <a:xfrm>
          <a:off x="0" y="0"/>
          <a:ext cx="0" cy="0"/>
          <a:chOff x="0" y="0"/>
          <a:chExt cx="0" cy="0"/>
        </a:xfrm>
      </p:grpSpPr>
      <p:sp>
        <p:nvSpPr>
          <p:cNvPr id="113" name="Google Shape;113;g77610cd011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77610cd011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 name="Shape 121"/>
        <p:cNvGrpSpPr/>
        <p:nvPr/>
      </p:nvGrpSpPr>
      <p:grpSpPr>
        <a:xfrm>
          <a:off x="0" y="0"/>
          <a:ext cx="0" cy="0"/>
          <a:chOff x="0" y="0"/>
          <a:chExt cx="0" cy="0"/>
        </a:xfrm>
      </p:grpSpPr>
      <p:sp>
        <p:nvSpPr>
          <p:cNvPr id="122" name="Google Shape;122;g77610cd011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77610cd011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2" name="Shape 132"/>
        <p:cNvGrpSpPr/>
        <p:nvPr/>
      </p:nvGrpSpPr>
      <p:grpSpPr>
        <a:xfrm>
          <a:off x="0" y="0"/>
          <a:ext cx="0" cy="0"/>
          <a:chOff x="0" y="0"/>
          <a:chExt cx="0" cy="0"/>
        </a:xfrm>
      </p:grpSpPr>
      <p:sp>
        <p:nvSpPr>
          <p:cNvPr id="133" name="Google Shape;133;g77610cd011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77610cd011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0" name="Shape 140"/>
        <p:cNvGrpSpPr/>
        <p:nvPr/>
      </p:nvGrpSpPr>
      <p:grpSpPr>
        <a:xfrm>
          <a:off x="0" y="0"/>
          <a:ext cx="0" cy="0"/>
          <a:chOff x="0" y="0"/>
          <a:chExt cx="0" cy="0"/>
        </a:xfrm>
      </p:grpSpPr>
      <p:sp>
        <p:nvSpPr>
          <p:cNvPr id="141" name="Google Shape;141;g77610cd011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77610cd011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8" name="Shape 148"/>
        <p:cNvGrpSpPr/>
        <p:nvPr/>
      </p:nvGrpSpPr>
      <p:grpSpPr>
        <a:xfrm>
          <a:off x="0" y="0"/>
          <a:ext cx="0" cy="0"/>
          <a:chOff x="0" y="0"/>
          <a:chExt cx="0" cy="0"/>
        </a:xfrm>
      </p:grpSpPr>
      <p:sp>
        <p:nvSpPr>
          <p:cNvPr id="149" name="Google Shape;149;g77610cd011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77610cd011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1600"/>
              </a:spcBef>
              <a:spcAft>
                <a:spcPts val="0"/>
              </a:spcAft>
              <a:buClr>
                <a:schemeClr val="lt1"/>
              </a:buClr>
              <a:buSzPts val="1100"/>
              <a:buChar char="○"/>
              <a:defRPr>
                <a:solidFill>
                  <a:schemeClr val="lt1"/>
                </a:solidFill>
              </a:defRPr>
            </a:lvl2pPr>
            <a:lvl3pPr indent="-298450" lvl="2" marL="1371600">
              <a:spcBef>
                <a:spcPts val="1600"/>
              </a:spcBef>
              <a:spcAft>
                <a:spcPts val="0"/>
              </a:spcAft>
              <a:buClr>
                <a:schemeClr val="lt1"/>
              </a:buClr>
              <a:buSzPts val="1100"/>
              <a:buChar char="■"/>
              <a:defRPr>
                <a:solidFill>
                  <a:schemeClr val="lt1"/>
                </a:solidFill>
              </a:defRPr>
            </a:lvl3pPr>
            <a:lvl4pPr indent="-298450" lvl="3" marL="1828800">
              <a:spcBef>
                <a:spcPts val="1600"/>
              </a:spcBef>
              <a:spcAft>
                <a:spcPts val="0"/>
              </a:spcAft>
              <a:buClr>
                <a:schemeClr val="lt1"/>
              </a:buClr>
              <a:buSzPts val="1100"/>
              <a:buChar char="●"/>
              <a:defRPr>
                <a:solidFill>
                  <a:schemeClr val="lt1"/>
                </a:solidFill>
              </a:defRPr>
            </a:lvl4pPr>
            <a:lvl5pPr indent="-298450" lvl="4" marL="2286000">
              <a:spcBef>
                <a:spcPts val="1600"/>
              </a:spcBef>
              <a:spcAft>
                <a:spcPts val="0"/>
              </a:spcAft>
              <a:buClr>
                <a:schemeClr val="lt1"/>
              </a:buClr>
              <a:buSzPts val="1100"/>
              <a:buChar char="○"/>
              <a:defRPr>
                <a:solidFill>
                  <a:schemeClr val="lt1"/>
                </a:solidFill>
              </a:defRPr>
            </a:lvl5pPr>
            <a:lvl6pPr indent="-298450" lvl="5" marL="2743200">
              <a:spcBef>
                <a:spcPts val="1600"/>
              </a:spcBef>
              <a:spcAft>
                <a:spcPts val="0"/>
              </a:spcAft>
              <a:buClr>
                <a:schemeClr val="lt1"/>
              </a:buClr>
              <a:buSzPts val="1100"/>
              <a:buChar char="■"/>
              <a:defRPr>
                <a:solidFill>
                  <a:schemeClr val="lt1"/>
                </a:solidFill>
              </a:defRPr>
            </a:lvl6pPr>
            <a:lvl7pPr indent="-298450" lvl="6" marL="3200400">
              <a:spcBef>
                <a:spcPts val="1600"/>
              </a:spcBef>
              <a:spcAft>
                <a:spcPts val="0"/>
              </a:spcAft>
              <a:buClr>
                <a:schemeClr val="lt1"/>
              </a:buClr>
              <a:buSzPts val="1100"/>
              <a:buChar char="●"/>
              <a:defRPr>
                <a:solidFill>
                  <a:schemeClr val="lt1"/>
                </a:solidFill>
              </a:defRPr>
            </a:lvl7pPr>
            <a:lvl8pPr indent="-298450" lvl="7" marL="3657600">
              <a:spcBef>
                <a:spcPts val="1600"/>
              </a:spcBef>
              <a:spcAft>
                <a:spcPts val="0"/>
              </a:spcAft>
              <a:buClr>
                <a:schemeClr val="lt1"/>
              </a:buClr>
              <a:buSzPts val="1100"/>
              <a:buChar char="○"/>
              <a:defRPr>
                <a:solidFill>
                  <a:schemeClr val="lt1"/>
                </a:solidFill>
              </a:defRPr>
            </a:lvl8pPr>
            <a:lvl9pPr indent="-298450" lvl="8" marL="4114800">
              <a:spcBef>
                <a:spcPts val="1600"/>
              </a:spcBef>
              <a:spcAft>
                <a:spcPts val="160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2800"/>
              <a:buFont typeface="Raleway"/>
              <a:buNone/>
              <a:defRPr b="1" sz="2800">
                <a:latin typeface="Raleway"/>
                <a:ea typeface="Raleway"/>
                <a:cs typeface="Raleway"/>
                <a:sym typeface="Raleway"/>
              </a:defRPr>
            </a:lvl1pPr>
            <a:lvl2pPr lvl="1">
              <a:spcBef>
                <a:spcPts val="0"/>
              </a:spcBef>
              <a:spcAft>
                <a:spcPts val="0"/>
              </a:spcAft>
              <a:buSzPts val="2800"/>
              <a:buFont typeface="Raleway"/>
              <a:buNone/>
              <a:defRPr b="1" sz="2800">
                <a:latin typeface="Raleway"/>
                <a:ea typeface="Raleway"/>
                <a:cs typeface="Raleway"/>
                <a:sym typeface="Raleway"/>
              </a:defRPr>
            </a:lvl2pPr>
            <a:lvl3pPr lvl="2">
              <a:spcBef>
                <a:spcPts val="0"/>
              </a:spcBef>
              <a:spcAft>
                <a:spcPts val="0"/>
              </a:spcAft>
              <a:buSzPts val="2800"/>
              <a:buFont typeface="Raleway"/>
              <a:buNone/>
              <a:defRPr b="1" sz="2800">
                <a:latin typeface="Raleway"/>
                <a:ea typeface="Raleway"/>
                <a:cs typeface="Raleway"/>
                <a:sym typeface="Raleway"/>
              </a:defRPr>
            </a:lvl3pPr>
            <a:lvl4pPr lvl="3">
              <a:spcBef>
                <a:spcPts val="0"/>
              </a:spcBef>
              <a:spcAft>
                <a:spcPts val="0"/>
              </a:spcAft>
              <a:buSzPts val="2800"/>
              <a:buFont typeface="Raleway"/>
              <a:buNone/>
              <a:defRPr b="1" sz="2800">
                <a:latin typeface="Raleway"/>
                <a:ea typeface="Raleway"/>
                <a:cs typeface="Raleway"/>
                <a:sym typeface="Raleway"/>
              </a:defRPr>
            </a:lvl4pPr>
            <a:lvl5pPr lvl="4">
              <a:spcBef>
                <a:spcPts val="0"/>
              </a:spcBef>
              <a:spcAft>
                <a:spcPts val="0"/>
              </a:spcAft>
              <a:buSzPts val="2800"/>
              <a:buFont typeface="Raleway"/>
              <a:buNone/>
              <a:defRPr b="1" sz="2800">
                <a:latin typeface="Raleway"/>
                <a:ea typeface="Raleway"/>
                <a:cs typeface="Raleway"/>
                <a:sym typeface="Raleway"/>
              </a:defRPr>
            </a:lvl5pPr>
            <a:lvl6pPr lvl="5">
              <a:spcBef>
                <a:spcPts val="0"/>
              </a:spcBef>
              <a:spcAft>
                <a:spcPts val="0"/>
              </a:spcAft>
              <a:buSzPts val="2800"/>
              <a:buFont typeface="Raleway"/>
              <a:buNone/>
              <a:defRPr b="1" sz="2800">
                <a:latin typeface="Raleway"/>
                <a:ea typeface="Raleway"/>
                <a:cs typeface="Raleway"/>
                <a:sym typeface="Raleway"/>
              </a:defRPr>
            </a:lvl6pPr>
            <a:lvl7pPr lvl="6">
              <a:spcBef>
                <a:spcPts val="0"/>
              </a:spcBef>
              <a:spcAft>
                <a:spcPts val="0"/>
              </a:spcAft>
              <a:buSzPts val="2800"/>
              <a:buFont typeface="Raleway"/>
              <a:buNone/>
              <a:defRPr b="1" sz="2800">
                <a:latin typeface="Raleway"/>
                <a:ea typeface="Raleway"/>
                <a:cs typeface="Raleway"/>
                <a:sym typeface="Raleway"/>
              </a:defRPr>
            </a:lvl7pPr>
            <a:lvl8pPr lvl="7">
              <a:spcBef>
                <a:spcPts val="0"/>
              </a:spcBef>
              <a:spcAft>
                <a:spcPts val="0"/>
              </a:spcAft>
              <a:buSzPts val="2800"/>
              <a:buFont typeface="Raleway"/>
              <a:buNone/>
              <a:defRPr b="1" sz="2800">
                <a:latin typeface="Raleway"/>
                <a:ea typeface="Raleway"/>
                <a:cs typeface="Raleway"/>
                <a:sym typeface="Raleway"/>
              </a:defRPr>
            </a:lvl8pPr>
            <a:lvl9pPr lvl="8">
              <a:spcBef>
                <a:spcPts val="0"/>
              </a:spcBef>
              <a:spcAft>
                <a:spcPts val="0"/>
              </a:spcAft>
              <a:buSzPts val="2800"/>
              <a:buFont typeface="Raleway"/>
              <a:buNone/>
              <a:defRPr b="1" sz="2800">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0.png"/><Relationship Id="rId4" Type="http://schemas.openxmlformats.org/officeDocument/2006/relationships/image" Target="../media/image2.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png"/><Relationship Id="rId4" Type="http://schemas.openxmlformats.org/officeDocument/2006/relationships/image" Target="../media/image4.png"/><Relationship Id="rId9" Type="http://schemas.openxmlformats.org/officeDocument/2006/relationships/image" Target="../media/image3.png"/><Relationship Id="rId5" Type="http://schemas.openxmlformats.org/officeDocument/2006/relationships/image" Target="../media/image5.png"/><Relationship Id="rId6" Type="http://schemas.openxmlformats.org/officeDocument/2006/relationships/image" Target="../media/image6.png"/><Relationship Id="rId7" Type="http://schemas.openxmlformats.org/officeDocument/2006/relationships/image" Target="../media/image7.png"/><Relationship Id="rId8" Type="http://schemas.openxmlformats.org/officeDocument/2006/relationships/image" Target="../media/image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5.png"/><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9.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 name="Shape 85"/>
        <p:cNvGrpSpPr/>
        <p:nvPr/>
      </p:nvGrpSpPr>
      <p:grpSpPr>
        <a:xfrm>
          <a:off x="0" y="0"/>
          <a:ext cx="0" cy="0"/>
          <a:chOff x="0" y="0"/>
          <a:chExt cx="0" cy="0"/>
        </a:xfrm>
      </p:grpSpPr>
      <p:sp>
        <p:nvSpPr>
          <p:cNvPr id="86" name="Google Shape;86;p13"/>
          <p:cNvSpPr txBox="1"/>
          <p:nvPr>
            <p:ph type="ctrTitle"/>
          </p:nvPr>
        </p:nvSpPr>
        <p:spPr>
          <a:xfrm>
            <a:off x="447500" y="1378350"/>
            <a:ext cx="8520600" cy="2386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en"/>
              <a:t>Predicting Boston Housing attributes using Data Science Models  </a:t>
            </a:r>
            <a:endParaRPr b="0"/>
          </a:p>
        </p:txBody>
      </p:sp>
      <p:sp>
        <p:nvSpPr>
          <p:cNvPr id="87" name="Google Shape;87;p13"/>
          <p:cNvSpPr txBox="1"/>
          <p:nvPr>
            <p:ph idx="1" type="subTitle"/>
          </p:nvPr>
        </p:nvSpPr>
        <p:spPr>
          <a:xfrm>
            <a:off x="311700" y="3783700"/>
            <a:ext cx="8520600" cy="79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By: Tanmay &amp; Kofi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9" name="Shape 159"/>
        <p:cNvGrpSpPr/>
        <p:nvPr/>
      </p:nvGrpSpPr>
      <p:grpSpPr>
        <a:xfrm>
          <a:off x="0" y="0"/>
          <a:ext cx="0" cy="0"/>
          <a:chOff x="0" y="0"/>
          <a:chExt cx="0" cy="0"/>
        </a:xfrm>
      </p:grpSpPr>
      <p:sp>
        <p:nvSpPr>
          <p:cNvPr id="160" name="Google Shape;160;p22"/>
          <p:cNvSpPr txBox="1"/>
          <p:nvPr>
            <p:ph type="title"/>
          </p:nvPr>
        </p:nvSpPr>
        <p:spPr>
          <a:xfrm>
            <a:off x="632625" y="568300"/>
            <a:ext cx="3842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SVM Radial Kernel </a:t>
            </a:r>
            <a:endParaRPr/>
          </a:p>
        </p:txBody>
      </p:sp>
      <p:sp>
        <p:nvSpPr>
          <p:cNvPr id="161" name="Google Shape;161;p22"/>
          <p:cNvSpPr txBox="1"/>
          <p:nvPr>
            <p:ph idx="1" type="body"/>
          </p:nvPr>
        </p:nvSpPr>
        <p:spPr>
          <a:xfrm>
            <a:off x="632625" y="1441200"/>
            <a:ext cx="3433800" cy="36297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sz="1100">
                <a:solidFill>
                  <a:srgbClr val="000000"/>
                </a:solidFill>
                <a:latin typeface="Arial"/>
                <a:ea typeface="Arial"/>
                <a:cs typeface="Arial"/>
                <a:sym typeface="Arial"/>
              </a:rPr>
              <a:t>SVM model fits a margin around the hyperplane and then predicts the values. </a:t>
            </a:r>
            <a:endParaRPr sz="1100">
              <a:solidFill>
                <a:srgbClr val="000000"/>
              </a:solidFill>
              <a:latin typeface="Arial"/>
              <a:ea typeface="Arial"/>
              <a:cs typeface="Arial"/>
              <a:sym typeface="Arial"/>
            </a:endParaRPr>
          </a:p>
          <a:p>
            <a:pPr indent="-298450" lvl="0" marL="457200" rtl="0" algn="l">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The Parameters are tuned to predict the value of medv on our data.</a:t>
            </a:r>
            <a:endParaRPr sz="1100">
              <a:solidFill>
                <a:srgbClr val="000000"/>
              </a:solidFill>
              <a:latin typeface="Arial"/>
              <a:ea typeface="Arial"/>
              <a:cs typeface="Arial"/>
              <a:sym typeface="Arial"/>
            </a:endParaRPr>
          </a:p>
          <a:p>
            <a:pPr indent="-304800" lvl="0" marL="457200" rtl="0" algn="l">
              <a:spcBef>
                <a:spcPts val="0"/>
              </a:spcBef>
              <a:spcAft>
                <a:spcPts val="0"/>
              </a:spcAft>
              <a:buClr>
                <a:srgbClr val="000000"/>
              </a:buClr>
              <a:buSzPts val="1200"/>
              <a:buFont typeface="Arial"/>
              <a:buChar char="●"/>
            </a:pPr>
            <a:r>
              <a:rPr lang="en" sz="1100">
                <a:solidFill>
                  <a:srgbClr val="000000"/>
                </a:solidFill>
                <a:latin typeface="Arial"/>
                <a:ea typeface="Arial"/>
                <a:cs typeface="Arial"/>
                <a:sym typeface="Arial"/>
              </a:rPr>
              <a:t>The red line in the </a:t>
            </a:r>
            <a:r>
              <a:rPr lang="en" sz="1100">
                <a:solidFill>
                  <a:srgbClr val="000000"/>
                </a:solidFill>
                <a:latin typeface="Arial"/>
                <a:ea typeface="Arial"/>
                <a:cs typeface="Arial"/>
                <a:sym typeface="Arial"/>
              </a:rPr>
              <a:t>bottom</a:t>
            </a:r>
            <a:r>
              <a:rPr lang="en" sz="1100">
                <a:solidFill>
                  <a:srgbClr val="000000"/>
                </a:solidFill>
                <a:latin typeface="Arial"/>
                <a:ea typeface="Arial"/>
                <a:cs typeface="Arial"/>
                <a:sym typeface="Arial"/>
              </a:rPr>
              <a:t> graph shows the variation of our predicted values to the actual values in our data. </a:t>
            </a:r>
            <a:endParaRPr sz="1100">
              <a:solidFill>
                <a:srgbClr val="000000"/>
              </a:solidFill>
              <a:latin typeface="Arial"/>
              <a:ea typeface="Arial"/>
              <a:cs typeface="Arial"/>
              <a:sym typeface="Arial"/>
            </a:endParaRPr>
          </a:p>
          <a:p>
            <a:pPr indent="-298450" lvl="0" marL="457200" rtl="0" algn="l">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We find the number of </a:t>
            </a:r>
            <a:r>
              <a:rPr lang="en" sz="1100">
                <a:solidFill>
                  <a:srgbClr val="000000"/>
                </a:solidFill>
                <a:latin typeface="Arial"/>
                <a:ea typeface="Arial"/>
                <a:cs typeface="Arial"/>
                <a:sym typeface="Arial"/>
              </a:rPr>
              <a:t>support</a:t>
            </a:r>
            <a:r>
              <a:rPr lang="en" sz="1100">
                <a:solidFill>
                  <a:srgbClr val="000000"/>
                </a:solidFill>
                <a:latin typeface="Arial"/>
                <a:ea typeface="Arial"/>
                <a:cs typeface="Arial"/>
                <a:sym typeface="Arial"/>
              </a:rPr>
              <a:t> vectors with 206 support vectors and sampling with 10-fold cross validation  </a:t>
            </a:r>
            <a:endParaRPr sz="1100">
              <a:solidFill>
                <a:srgbClr val="000000"/>
              </a:solidFill>
              <a:latin typeface="Arial"/>
              <a:ea typeface="Arial"/>
              <a:cs typeface="Arial"/>
              <a:sym typeface="Arial"/>
            </a:endParaRPr>
          </a:p>
          <a:p>
            <a:pPr indent="-298450" lvl="0" marL="457200" rtl="0" algn="l">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Our SVM improves when we fine tune our parameters with 269 support vectors which provides us with a lower gamma.</a:t>
            </a:r>
            <a:endParaRPr sz="1100">
              <a:solidFill>
                <a:srgbClr val="000000"/>
              </a:solidFill>
              <a:latin typeface="Arial"/>
              <a:ea typeface="Arial"/>
              <a:cs typeface="Arial"/>
              <a:sym typeface="Arial"/>
            </a:endParaRPr>
          </a:p>
          <a:p>
            <a:pPr indent="-298450" lvl="0" marL="457200" rtl="0" algn="l">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It's</a:t>
            </a:r>
            <a:r>
              <a:rPr lang="en" sz="1100">
                <a:solidFill>
                  <a:srgbClr val="000000"/>
                </a:solidFill>
                <a:latin typeface="Arial"/>
                <a:ea typeface="Arial"/>
                <a:cs typeface="Arial"/>
                <a:sym typeface="Arial"/>
              </a:rPr>
              <a:t> evident that the radial </a:t>
            </a:r>
            <a:r>
              <a:rPr lang="en" sz="1100">
                <a:solidFill>
                  <a:srgbClr val="000000"/>
                </a:solidFill>
                <a:latin typeface="Arial"/>
                <a:ea typeface="Arial"/>
                <a:cs typeface="Arial"/>
                <a:sym typeface="Arial"/>
              </a:rPr>
              <a:t>kernel</a:t>
            </a:r>
            <a:r>
              <a:rPr lang="en" sz="1100">
                <a:solidFill>
                  <a:srgbClr val="000000"/>
                </a:solidFill>
                <a:latin typeface="Arial"/>
                <a:ea typeface="Arial"/>
                <a:cs typeface="Arial"/>
                <a:sym typeface="Arial"/>
              </a:rPr>
              <a:t> is better than the </a:t>
            </a:r>
            <a:r>
              <a:rPr lang="en" sz="1100">
                <a:solidFill>
                  <a:srgbClr val="000000"/>
                </a:solidFill>
                <a:latin typeface="Arial"/>
                <a:ea typeface="Arial"/>
                <a:cs typeface="Arial"/>
                <a:sym typeface="Arial"/>
              </a:rPr>
              <a:t>Linear</a:t>
            </a:r>
            <a:r>
              <a:rPr lang="en" sz="1100">
                <a:solidFill>
                  <a:srgbClr val="000000"/>
                </a:solidFill>
                <a:latin typeface="Arial"/>
                <a:ea typeface="Arial"/>
                <a:cs typeface="Arial"/>
                <a:sym typeface="Arial"/>
              </a:rPr>
              <a:t> as it fits more data attributes. </a:t>
            </a:r>
            <a:endParaRPr sz="1100">
              <a:solidFill>
                <a:srgbClr val="000000"/>
              </a:solidFill>
              <a:latin typeface="Arial"/>
              <a:ea typeface="Arial"/>
              <a:cs typeface="Arial"/>
              <a:sym typeface="Arial"/>
            </a:endParaRPr>
          </a:p>
          <a:p>
            <a:pPr indent="-298450" lvl="0" marL="457200" rtl="0" algn="l">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Optimal model had a gamma of 0.1 and a cost of 5 </a:t>
            </a:r>
            <a:endParaRPr sz="1100">
              <a:solidFill>
                <a:srgbClr val="000000"/>
              </a:solidFill>
              <a:latin typeface="Arial"/>
              <a:ea typeface="Arial"/>
              <a:cs typeface="Arial"/>
              <a:sym typeface="Arial"/>
            </a:endParaRPr>
          </a:p>
        </p:txBody>
      </p:sp>
      <p:pic>
        <p:nvPicPr>
          <p:cNvPr id="162" name="Google Shape;162;p22"/>
          <p:cNvPicPr preferRelativeResize="0"/>
          <p:nvPr/>
        </p:nvPicPr>
        <p:blipFill>
          <a:blip r:embed="rId3">
            <a:alphaModFix/>
          </a:blip>
          <a:stretch>
            <a:fillRect/>
          </a:stretch>
        </p:blipFill>
        <p:spPr>
          <a:xfrm>
            <a:off x="5494488" y="2891925"/>
            <a:ext cx="3649525" cy="2251575"/>
          </a:xfrm>
          <a:prstGeom prst="rect">
            <a:avLst/>
          </a:prstGeom>
          <a:noFill/>
          <a:ln>
            <a:noFill/>
          </a:ln>
        </p:spPr>
      </p:pic>
      <p:pic>
        <p:nvPicPr>
          <p:cNvPr id="163" name="Google Shape;163;p22"/>
          <p:cNvPicPr preferRelativeResize="0"/>
          <p:nvPr/>
        </p:nvPicPr>
        <p:blipFill>
          <a:blip r:embed="rId4">
            <a:alphaModFix/>
          </a:blip>
          <a:stretch>
            <a:fillRect/>
          </a:stretch>
        </p:blipFill>
        <p:spPr>
          <a:xfrm>
            <a:off x="6290075" y="471500"/>
            <a:ext cx="2518175" cy="25503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7" name="Shape 167"/>
        <p:cNvGrpSpPr/>
        <p:nvPr/>
      </p:nvGrpSpPr>
      <p:grpSpPr>
        <a:xfrm>
          <a:off x="0" y="0"/>
          <a:ext cx="0" cy="0"/>
          <a:chOff x="0" y="0"/>
          <a:chExt cx="0" cy="0"/>
        </a:xfrm>
      </p:grpSpPr>
      <p:sp>
        <p:nvSpPr>
          <p:cNvPr id="168" name="Google Shape;168;p2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KNN </a:t>
            </a:r>
            <a:endParaRPr/>
          </a:p>
        </p:txBody>
      </p:sp>
      <p:sp>
        <p:nvSpPr>
          <p:cNvPr id="169" name="Google Shape;169;p23"/>
          <p:cNvSpPr txBox="1"/>
          <p:nvPr>
            <p:ph idx="1" type="body"/>
          </p:nvPr>
        </p:nvSpPr>
        <p:spPr>
          <a:xfrm>
            <a:off x="729450" y="2078875"/>
            <a:ext cx="35469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K Nearest neighbors was sampled with 404 samples and 13 predictors  and a knn= 5 was chosen</a:t>
            </a:r>
            <a:endParaRPr/>
          </a:p>
          <a:p>
            <a:pPr indent="-311150" lvl="0" marL="457200" rtl="0" algn="l">
              <a:spcBef>
                <a:spcPts val="0"/>
              </a:spcBef>
              <a:spcAft>
                <a:spcPts val="0"/>
              </a:spcAft>
              <a:buSzPts val="1300"/>
              <a:buChar char="●"/>
            </a:pPr>
            <a:r>
              <a:rPr lang="en"/>
              <a:t> Tuning of data was done by training our model </a:t>
            </a:r>
            <a:r>
              <a:rPr lang="en"/>
              <a:t>using</a:t>
            </a:r>
            <a:r>
              <a:rPr lang="en"/>
              <a:t> ‘train’ in caret library </a:t>
            </a:r>
            <a:endParaRPr/>
          </a:p>
          <a:p>
            <a:pPr indent="-311150" lvl="0" marL="457200" rtl="0" algn="l">
              <a:spcBef>
                <a:spcPts val="0"/>
              </a:spcBef>
              <a:spcAft>
                <a:spcPts val="0"/>
              </a:spcAft>
              <a:buSzPts val="1300"/>
              <a:buChar char="●"/>
            </a:pPr>
            <a:r>
              <a:rPr lang="en"/>
              <a:t> RMSE was also used to select the best K </a:t>
            </a:r>
            <a:endParaRPr/>
          </a:p>
          <a:p>
            <a:pPr indent="0" lvl="0" marL="0" rtl="0" algn="l">
              <a:spcBef>
                <a:spcPts val="1600"/>
              </a:spcBef>
              <a:spcAft>
                <a:spcPts val="1600"/>
              </a:spcAft>
              <a:buNone/>
            </a:pPr>
            <a:r>
              <a:t/>
            </a:r>
            <a:endParaRPr/>
          </a:p>
        </p:txBody>
      </p:sp>
      <p:graphicFrame>
        <p:nvGraphicFramePr>
          <p:cNvPr id="170" name="Google Shape;170;p23"/>
          <p:cNvGraphicFramePr/>
          <p:nvPr/>
        </p:nvGraphicFramePr>
        <p:xfrm>
          <a:off x="4860200" y="958500"/>
          <a:ext cx="3000000" cy="3000000"/>
        </p:xfrm>
        <a:graphic>
          <a:graphicData uri="http://schemas.openxmlformats.org/drawingml/2006/table">
            <a:tbl>
              <a:tblPr>
                <a:noFill/>
                <a:tableStyleId>{3A4B125F-3465-4AF0-8867-D01FB16CDE76}</a:tableStyleId>
              </a:tblPr>
              <a:tblGrid>
                <a:gridCol w="1314450"/>
                <a:gridCol w="1400175"/>
                <a:gridCol w="1343025"/>
              </a:tblGrid>
              <a:tr h="12700">
                <a:tc>
                  <a:txBody>
                    <a:bodyPr/>
                    <a:lstStyle/>
                    <a:p>
                      <a:pPr indent="0" lvl="0" marL="0" rtl="0" algn="ctr">
                        <a:spcBef>
                          <a:spcPts val="0"/>
                        </a:spcBef>
                        <a:spcAft>
                          <a:spcPts val="0"/>
                        </a:spcAft>
                        <a:buNone/>
                      </a:pPr>
                      <a:r>
                        <a:t/>
                      </a:r>
                      <a:endParaRPr b="1"/>
                    </a:p>
                  </a:txBody>
                  <a:tcPr marT="63500" marB="63500" marR="63500" marL="63500">
                    <a:solidFill>
                      <a:srgbClr val="A4C2F4"/>
                    </a:solidFill>
                  </a:tcPr>
                </a:tc>
                <a:tc>
                  <a:txBody>
                    <a:bodyPr/>
                    <a:lstStyle/>
                    <a:p>
                      <a:pPr indent="0" lvl="0" marL="0" rtl="0" algn="ctr">
                        <a:spcBef>
                          <a:spcPts val="0"/>
                        </a:spcBef>
                        <a:spcAft>
                          <a:spcPts val="0"/>
                        </a:spcAft>
                        <a:buNone/>
                      </a:pPr>
                      <a:r>
                        <a:rPr b="1" lang="en"/>
                        <a:t>Actual</a:t>
                      </a:r>
                      <a:endParaRPr b="1"/>
                    </a:p>
                  </a:txBody>
                  <a:tcPr marT="63500" marB="63500" marR="63500" marL="63500">
                    <a:solidFill>
                      <a:srgbClr val="A4C2F4"/>
                    </a:solidFill>
                  </a:tcPr>
                </a:tc>
                <a:tc>
                  <a:txBody>
                    <a:bodyPr/>
                    <a:lstStyle/>
                    <a:p>
                      <a:pPr indent="0" lvl="0" marL="0" rtl="0" algn="ctr">
                        <a:spcBef>
                          <a:spcPts val="0"/>
                        </a:spcBef>
                        <a:spcAft>
                          <a:spcPts val="0"/>
                        </a:spcAft>
                        <a:buNone/>
                      </a:pPr>
                      <a:r>
                        <a:rPr b="1" lang="en"/>
                        <a:t>Predictors</a:t>
                      </a:r>
                      <a:endParaRPr b="1"/>
                    </a:p>
                  </a:txBody>
                  <a:tcPr marT="63500" marB="63500" marR="63500" marL="63500">
                    <a:solidFill>
                      <a:srgbClr val="A4C2F4"/>
                    </a:solidFill>
                  </a:tcPr>
                </a:tc>
              </a:tr>
              <a:tr h="12700">
                <a:tc>
                  <a:txBody>
                    <a:bodyPr/>
                    <a:lstStyle/>
                    <a:p>
                      <a:pPr indent="0" lvl="0" marL="0" rtl="0" algn="ctr">
                        <a:spcBef>
                          <a:spcPts val="0"/>
                        </a:spcBef>
                        <a:spcAft>
                          <a:spcPts val="0"/>
                        </a:spcAft>
                        <a:buNone/>
                      </a:pPr>
                      <a:r>
                        <a:rPr b="1" lang="en"/>
                        <a:t>Actual</a:t>
                      </a:r>
                      <a:endParaRPr b="1"/>
                    </a:p>
                  </a:txBody>
                  <a:tcPr marT="63500" marB="63500" marR="63500" marL="63500">
                    <a:solidFill>
                      <a:srgbClr val="D5A6BD"/>
                    </a:solidFill>
                  </a:tcPr>
                </a:tc>
                <a:tc>
                  <a:txBody>
                    <a:bodyPr/>
                    <a:lstStyle/>
                    <a:p>
                      <a:pPr indent="0" lvl="0" marL="0" rtl="0" algn="ctr">
                        <a:spcBef>
                          <a:spcPts val="0"/>
                        </a:spcBef>
                        <a:spcAft>
                          <a:spcPts val="0"/>
                        </a:spcAft>
                        <a:buNone/>
                      </a:pPr>
                      <a:r>
                        <a:rPr b="1" lang="en" u="sng"/>
                        <a:t>1.00</a:t>
                      </a:r>
                      <a:endParaRPr b="1" u="sng"/>
                    </a:p>
                  </a:txBody>
                  <a:tcPr marT="63500" marB="63500" marR="63500" marL="63500">
                    <a:solidFill>
                      <a:srgbClr val="D9D2E9"/>
                    </a:solidFill>
                  </a:tcPr>
                </a:tc>
                <a:tc>
                  <a:txBody>
                    <a:bodyPr/>
                    <a:lstStyle/>
                    <a:p>
                      <a:pPr indent="0" lvl="0" marL="0" rtl="0" algn="ctr">
                        <a:spcBef>
                          <a:spcPts val="0"/>
                        </a:spcBef>
                        <a:spcAft>
                          <a:spcPts val="0"/>
                        </a:spcAft>
                        <a:buNone/>
                      </a:pPr>
                      <a:r>
                        <a:rPr b="1" lang="en" u="sng"/>
                        <a:t>.88</a:t>
                      </a:r>
                      <a:endParaRPr b="1" u="sng"/>
                    </a:p>
                  </a:txBody>
                  <a:tcPr marT="63500" marB="63500" marR="63500" marL="63500">
                    <a:solidFill>
                      <a:srgbClr val="D9D2E9"/>
                    </a:solidFill>
                  </a:tcPr>
                </a:tc>
              </a:tr>
              <a:tr h="12700">
                <a:tc>
                  <a:txBody>
                    <a:bodyPr/>
                    <a:lstStyle/>
                    <a:p>
                      <a:pPr indent="0" lvl="0" marL="0" rtl="0" algn="ctr">
                        <a:spcBef>
                          <a:spcPts val="0"/>
                        </a:spcBef>
                        <a:spcAft>
                          <a:spcPts val="0"/>
                        </a:spcAft>
                        <a:buNone/>
                      </a:pPr>
                      <a:r>
                        <a:rPr b="1" lang="en"/>
                        <a:t>Predictors</a:t>
                      </a:r>
                      <a:endParaRPr b="1"/>
                    </a:p>
                  </a:txBody>
                  <a:tcPr marT="63500" marB="63500" marR="63500" marL="63500">
                    <a:solidFill>
                      <a:srgbClr val="D5A6BD"/>
                    </a:solidFill>
                  </a:tcPr>
                </a:tc>
                <a:tc>
                  <a:txBody>
                    <a:bodyPr/>
                    <a:lstStyle/>
                    <a:p>
                      <a:pPr indent="0" lvl="0" marL="0" rtl="0" algn="ctr">
                        <a:spcBef>
                          <a:spcPts val="0"/>
                        </a:spcBef>
                        <a:spcAft>
                          <a:spcPts val="0"/>
                        </a:spcAft>
                        <a:buNone/>
                      </a:pPr>
                      <a:r>
                        <a:rPr b="1" lang="en" u="sng"/>
                        <a:t>.88</a:t>
                      </a:r>
                      <a:endParaRPr b="1" u="sng"/>
                    </a:p>
                  </a:txBody>
                  <a:tcPr marT="63500" marB="63500" marR="63500" marL="63500">
                    <a:solidFill>
                      <a:srgbClr val="D9D2E9"/>
                    </a:solidFill>
                  </a:tcPr>
                </a:tc>
                <a:tc>
                  <a:txBody>
                    <a:bodyPr/>
                    <a:lstStyle/>
                    <a:p>
                      <a:pPr indent="0" lvl="0" marL="0" rtl="0" algn="ctr">
                        <a:spcBef>
                          <a:spcPts val="0"/>
                        </a:spcBef>
                        <a:spcAft>
                          <a:spcPts val="0"/>
                        </a:spcAft>
                        <a:buNone/>
                      </a:pPr>
                      <a:r>
                        <a:rPr b="1" lang="en" u="sng"/>
                        <a:t>1.00</a:t>
                      </a:r>
                      <a:endParaRPr b="1" u="sng"/>
                    </a:p>
                  </a:txBody>
                  <a:tcPr marT="63500" marB="63500" marR="63500" marL="63500">
                    <a:solidFill>
                      <a:srgbClr val="D9D2E9"/>
                    </a:solidFill>
                  </a:tcPr>
                </a:tc>
              </a:tr>
            </a:tbl>
          </a:graphicData>
        </a:graphic>
      </p:graphicFrame>
      <p:graphicFrame>
        <p:nvGraphicFramePr>
          <p:cNvPr id="171" name="Google Shape;171;p23"/>
          <p:cNvGraphicFramePr/>
          <p:nvPr/>
        </p:nvGraphicFramePr>
        <p:xfrm>
          <a:off x="4968850" y="2709775"/>
          <a:ext cx="3000000" cy="3000000"/>
        </p:xfrm>
        <a:graphic>
          <a:graphicData uri="http://schemas.openxmlformats.org/drawingml/2006/table">
            <a:tbl>
              <a:tblPr>
                <a:noFill/>
                <a:tableStyleId>{72D54E40-E331-4C5A-81BE-041A27906E2E}</a:tableStyleId>
              </a:tblPr>
              <a:tblGrid>
                <a:gridCol w="1014425"/>
                <a:gridCol w="1014425"/>
                <a:gridCol w="1135425"/>
                <a:gridCol w="893400"/>
              </a:tblGrid>
              <a:tr h="511925">
                <a:tc>
                  <a:txBody>
                    <a:bodyPr/>
                    <a:lstStyle/>
                    <a:p>
                      <a:pPr indent="0" lvl="0" marL="0" rtl="0" algn="l">
                        <a:spcBef>
                          <a:spcPts val="0"/>
                        </a:spcBef>
                        <a:spcAft>
                          <a:spcPts val="0"/>
                        </a:spcAft>
                        <a:buNone/>
                      </a:pPr>
                      <a:r>
                        <a:rPr b="1" lang="en"/>
                        <a:t>K</a:t>
                      </a:r>
                      <a:endParaRPr b="1"/>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A4C2F4"/>
                    </a:solidFill>
                  </a:tcPr>
                </a:tc>
                <a:tc>
                  <a:txBody>
                    <a:bodyPr/>
                    <a:lstStyle/>
                    <a:p>
                      <a:pPr indent="0" lvl="0" marL="0" rtl="0" algn="l">
                        <a:spcBef>
                          <a:spcPts val="0"/>
                        </a:spcBef>
                        <a:spcAft>
                          <a:spcPts val="0"/>
                        </a:spcAft>
                        <a:buNone/>
                      </a:pPr>
                      <a:r>
                        <a:rPr b="1" lang="en"/>
                        <a:t>RMSE</a:t>
                      </a:r>
                      <a:endParaRPr b="1"/>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A4C2F4"/>
                    </a:solidFill>
                  </a:tcPr>
                </a:tc>
                <a:tc>
                  <a:txBody>
                    <a:bodyPr/>
                    <a:lstStyle/>
                    <a:p>
                      <a:pPr indent="0" lvl="0" marL="0" rtl="0" algn="l">
                        <a:spcBef>
                          <a:spcPts val="0"/>
                        </a:spcBef>
                        <a:spcAft>
                          <a:spcPts val="0"/>
                        </a:spcAft>
                        <a:buNone/>
                      </a:pPr>
                      <a:r>
                        <a:rPr b="1" lang="en"/>
                        <a:t>R-squared</a:t>
                      </a:r>
                      <a:endParaRPr b="1"/>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A4C2F4"/>
                    </a:solidFill>
                  </a:tcPr>
                </a:tc>
                <a:tc>
                  <a:txBody>
                    <a:bodyPr/>
                    <a:lstStyle/>
                    <a:p>
                      <a:pPr indent="0" lvl="0" marL="0" rtl="0" algn="l">
                        <a:spcBef>
                          <a:spcPts val="0"/>
                        </a:spcBef>
                        <a:spcAft>
                          <a:spcPts val="0"/>
                        </a:spcAft>
                        <a:buNone/>
                      </a:pPr>
                      <a:r>
                        <a:rPr b="1" lang="en"/>
                        <a:t>MAE</a:t>
                      </a:r>
                      <a:endParaRPr b="1"/>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A4C2F4"/>
                    </a:solidFill>
                  </a:tcPr>
                </a:tc>
              </a:tr>
              <a:tr h="511925">
                <a:tc>
                  <a:txBody>
                    <a:bodyPr/>
                    <a:lstStyle/>
                    <a:p>
                      <a:pPr indent="0" lvl="0" marL="0" rtl="0" algn="l">
                        <a:spcBef>
                          <a:spcPts val="0"/>
                        </a:spcBef>
                        <a:spcAft>
                          <a:spcPts val="0"/>
                        </a:spcAft>
                        <a:buNone/>
                      </a:pPr>
                      <a:r>
                        <a:rPr lang="en"/>
                        <a:t>5</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D5A6BD"/>
                    </a:solidFill>
                  </a:tcPr>
                </a:tc>
                <a:tc>
                  <a:txBody>
                    <a:bodyPr/>
                    <a:lstStyle/>
                    <a:p>
                      <a:pPr indent="0" lvl="0" marL="0" rtl="0" algn="l">
                        <a:spcBef>
                          <a:spcPts val="0"/>
                        </a:spcBef>
                        <a:spcAft>
                          <a:spcPts val="0"/>
                        </a:spcAft>
                        <a:buNone/>
                      </a:pPr>
                      <a:r>
                        <a:rPr lang="en"/>
                        <a:t>5.07</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EAD1DC"/>
                    </a:solidFill>
                  </a:tcPr>
                </a:tc>
                <a:tc>
                  <a:txBody>
                    <a:bodyPr/>
                    <a:lstStyle/>
                    <a:p>
                      <a:pPr indent="0" lvl="0" marL="0" rtl="0" algn="l">
                        <a:spcBef>
                          <a:spcPts val="0"/>
                        </a:spcBef>
                        <a:spcAft>
                          <a:spcPts val="0"/>
                        </a:spcAft>
                        <a:buNone/>
                      </a:pPr>
                      <a:r>
                        <a:rPr lang="en"/>
                        <a:t>.718</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EAD1DC"/>
                    </a:solidFill>
                  </a:tcPr>
                </a:tc>
                <a:tc>
                  <a:txBody>
                    <a:bodyPr/>
                    <a:lstStyle/>
                    <a:p>
                      <a:pPr indent="0" lvl="0" marL="0" rtl="0" algn="l">
                        <a:spcBef>
                          <a:spcPts val="0"/>
                        </a:spcBef>
                        <a:spcAft>
                          <a:spcPts val="0"/>
                        </a:spcAft>
                        <a:buNone/>
                      </a:pPr>
                      <a:r>
                        <a:rPr lang="en"/>
                        <a:t>3.21</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EAD1DC"/>
                    </a:solidFill>
                  </a:tcPr>
                </a:tc>
              </a:tr>
              <a:tr h="511925">
                <a:tc>
                  <a:txBody>
                    <a:bodyPr/>
                    <a:lstStyle/>
                    <a:p>
                      <a:pPr indent="0" lvl="0" marL="0" rtl="0" algn="l">
                        <a:spcBef>
                          <a:spcPts val="0"/>
                        </a:spcBef>
                        <a:spcAft>
                          <a:spcPts val="0"/>
                        </a:spcAft>
                        <a:buNone/>
                      </a:pPr>
                      <a:r>
                        <a:rPr lang="en"/>
                        <a:t>7</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D5A6BD"/>
                    </a:solidFill>
                  </a:tcPr>
                </a:tc>
                <a:tc>
                  <a:txBody>
                    <a:bodyPr/>
                    <a:lstStyle/>
                    <a:p>
                      <a:pPr indent="0" lvl="0" marL="0" rtl="0" algn="l">
                        <a:spcBef>
                          <a:spcPts val="0"/>
                        </a:spcBef>
                        <a:spcAft>
                          <a:spcPts val="0"/>
                        </a:spcAft>
                        <a:buNone/>
                      </a:pPr>
                      <a:r>
                        <a:rPr lang="en"/>
                        <a:t>5.09</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EAD1DC"/>
                    </a:solidFill>
                  </a:tcPr>
                </a:tc>
                <a:tc>
                  <a:txBody>
                    <a:bodyPr/>
                    <a:lstStyle/>
                    <a:p>
                      <a:pPr indent="0" lvl="0" marL="0" rtl="0" algn="l">
                        <a:spcBef>
                          <a:spcPts val="0"/>
                        </a:spcBef>
                        <a:spcAft>
                          <a:spcPts val="0"/>
                        </a:spcAft>
                        <a:buNone/>
                      </a:pPr>
                      <a:r>
                        <a:rPr lang="en"/>
                        <a:t>.719</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EAD1DC"/>
                    </a:solidFill>
                  </a:tcPr>
                </a:tc>
                <a:tc>
                  <a:txBody>
                    <a:bodyPr/>
                    <a:lstStyle/>
                    <a:p>
                      <a:pPr indent="0" lvl="0" marL="0" rtl="0" algn="l">
                        <a:spcBef>
                          <a:spcPts val="0"/>
                        </a:spcBef>
                        <a:spcAft>
                          <a:spcPts val="0"/>
                        </a:spcAft>
                        <a:buNone/>
                      </a:pPr>
                      <a:r>
                        <a:rPr lang="en"/>
                        <a:t>3.23</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EAD1DC"/>
                    </a:solidFill>
                  </a:tcPr>
                </a:tc>
              </a:tr>
              <a:tr h="511925">
                <a:tc>
                  <a:txBody>
                    <a:bodyPr/>
                    <a:lstStyle/>
                    <a:p>
                      <a:pPr indent="0" lvl="0" marL="0" rtl="0" algn="l">
                        <a:spcBef>
                          <a:spcPts val="0"/>
                        </a:spcBef>
                        <a:spcAft>
                          <a:spcPts val="0"/>
                        </a:spcAft>
                        <a:buNone/>
                      </a:pPr>
                      <a:r>
                        <a:rPr lang="en"/>
                        <a:t>9</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D5A6BD"/>
                    </a:solidFill>
                  </a:tcPr>
                </a:tc>
                <a:tc>
                  <a:txBody>
                    <a:bodyPr/>
                    <a:lstStyle/>
                    <a:p>
                      <a:pPr indent="0" lvl="0" marL="0" rtl="0" algn="l">
                        <a:spcBef>
                          <a:spcPts val="0"/>
                        </a:spcBef>
                        <a:spcAft>
                          <a:spcPts val="0"/>
                        </a:spcAft>
                        <a:buNone/>
                      </a:pPr>
                      <a:r>
                        <a:rPr lang="en"/>
                        <a:t>5.07</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EAD1DC"/>
                    </a:solidFill>
                  </a:tcPr>
                </a:tc>
                <a:tc>
                  <a:txBody>
                    <a:bodyPr/>
                    <a:lstStyle/>
                    <a:p>
                      <a:pPr indent="0" lvl="0" marL="0" rtl="0" algn="l">
                        <a:spcBef>
                          <a:spcPts val="0"/>
                        </a:spcBef>
                        <a:spcAft>
                          <a:spcPts val="0"/>
                        </a:spcAft>
                        <a:buNone/>
                      </a:pPr>
                      <a:r>
                        <a:rPr lang="en"/>
                        <a:t>.729</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EAD1DC"/>
                    </a:solidFill>
                  </a:tcPr>
                </a:tc>
                <a:tc>
                  <a:txBody>
                    <a:bodyPr/>
                    <a:lstStyle/>
                    <a:p>
                      <a:pPr indent="0" lvl="0" marL="0" rtl="0" algn="l">
                        <a:spcBef>
                          <a:spcPts val="0"/>
                        </a:spcBef>
                        <a:spcAft>
                          <a:spcPts val="0"/>
                        </a:spcAft>
                        <a:buNone/>
                      </a:pPr>
                      <a:r>
                        <a:rPr lang="en"/>
                        <a:t>3.23</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EAD1DC"/>
                    </a:solidFill>
                  </a:tcPr>
                </a:tc>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5" name="Shape 175"/>
        <p:cNvGrpSpPr/>
        <p:nvPr/>
      </p:nvGrpSpPr>
      <p:grpSpPr>
        <a:xfrm>
          <a:off x="0" y="0"/>
          <a:ext cx="0" cy="0"/>
          <a:chOff x="0" y="0"/>
          <a:chExt cx="0" cy="0"/>
        </a:xfrm>
      </p:grpSpPr>
      <p:sp>
        <p:nvSpPr>
          <p:cNvPr id="176" name="Google Shape;176;p24"/>
          <p:cNvSpPr txBox="1"/>
          <p:nvPr>
            <p:ph type="title"/>
          </p:nvPr>
        </p:nvSpPr>
        <p:spPr>
          <a:xfrm>
            <a:off x="727650" y="120972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Model Comparison </a:t>
            </a:r>
            <a:endParaRPr/>
          </a:p>
        </p:txBody>
      </p:sp>
      <p:sp>
        <p:nvSpPr>
          <p:cNvPr id="177" name="Google Shape;177;p24"/>
          <p:cNvSpPr txBox="1"/>
          <p:nvPr>
            <p:ph idx="1" type="body"/>
          </p:nvPr>
        </p:nvSpPr>
        <p:spPr>
          <a:xfrm>
            <a:off x="727650" y="3942650"/>
            <a:ext cx="6523200" cy="1007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All the models </a:t>
            </a:r>
            <a:r>
              <a:rPr lang="en"/>
              <a:t>performed</a:t>
            </a:r>
            <a:r>
              <a:rPr lang="en"/>
              <a:t> </a:t>
            </a:r>
            <a:r>
              <a:rPr lang="en"/>
              <a:t>adequately</a:t>
            </a:r>
            <a:r>
              <a:rPr lang="en"/>
              <a:t> well with an accuracy above 70%, the Linear Regression model was not a go predictor in using the mean to split the data. However the Radial SVM </a:t>
            </a:r>
            <a:r>
              <a:rPr lang="en"/>
              <a:t>performed</a:t>
            </a:r>
            <a:r>
              <a:rPr lang="en"/>
              <a:t> the best with an accuracy of 92.56% </a:t>
            </a:r>
            <a:endParaRPr/>
          </a:p>
        </p:txBody>
      </p:sp>
      <p:graphicFrame>
        <p:nvGraphicFramePr>
          <p:cNvPr id="178" name="Google Shape;178;p24"/>
          <p:cNvGraphicFramePr/>
          <p:nvPr/>
        </p:nvGraphicFramePr>
        <p:xfrm>
          <a:off x="749675" y="1739900"/>
          <a:ext cx="3000000" cy="3000000"/>
        </p:xfrm>
        <a:graphic>
          <a:graphicData uri="http://schemas.openxmlformats.org/drawingml/2006/table">
            <a:tbl>
              <a:tblPr>
                <a:noFill/>
                <a:tableStyleId>{3A4B125F-3465-4AF0-8867-D01FB16CDE76}</a:tableStyleId>
              </a:tblPr>
              <a:tblGrid>
                <a:gridCol w="1735525"/>
                <a:gridCol w="1735525"/>
                <a:gridCol w="1735525"/>
                <a:gridCol w="1735525"/>
              </a:tblGrid>
              <a:tr h="553650">
                <a:tc>
                  <a:txBody>
                    <a:bodyPr/>
                    <a:lstStyle/>
                    <a:p>
                      <a:pPr indent="0" lvl="0" marL="0" rtl="0" algn="ctr">
                        <a:spcBef>
                          <a:spcPts val="0"/>
                        </a:spcBef>
                        <a:spcAft>
                          <a:spcPts val="0"/>
                        </a:spcAft>
                        <a:buNone/>
                      </a:pPr>
                      <a:r>
                        <a:rPr b="1" lang="en" sz="1100"/>
                        <a:t>Model</a:t>
                      </a:r>
                      <a:endParaRPr b="1" sz="1100"/>
                    </a:p>
                  </a:txBody>
                  <a:tcPr marT="63500" marB="63500" marR="63500" marL="63500">
                    <a:solidFill>
                      <a:srgbClr val="4A86E8"/>
                    </a:solidFill>
                  </a:tcPr>
                </a:tc>
                <a:tc>
                  <a:txBody>
                    <a:bodyPr/>
                    <a:lstStyle/>
                    <a:p>
                      <a:pPr indent="0" lvl="0" marL="0" rtl="0" algn="ctr">
                        <a:spcBef>
                          <a:spcPts val="0"/>
                        </a:spcBef>
                        <a:spcAft>
                          <a:spcPts val="0"/>
                        </a:spcAft>
                        <a:buNone/>
                      </a:pPr>
                      <a:r>
                        <a:rPr b="1" lang="en" sz="1100"/>
                        <a:t>MSE</a:t>
                      </a:r>
                      <a:endParaRPr b="1" sz="1100"/>
                    </a:p>
                  </a:txBody>
                  <a:tcPr marT="63500" marB="63500" marR="63500" marL="63500">
                    <a:solidFill>
                      <a:srgbClr val="4A86E8"/>
                    </a:solidFill>
                  </a:tcPr>
                </a:tc>
                <a:tc>
                  <a:txBody>
                    <a:bodyPr/>
                    <a:lstStyle/>
                    <a:p>
                      <a:pPr indent="0" lvl="0" marL="0" rtl="0" algn="ctr">
                        <a:spcBef>
                          <a:spcPts val="0"/>
                        </a:spcBef>
                        <a:spcAft>
                          <a:spcPts val="0"/>
                        </a:spcAft>
                        <a:buNone/>
                      </a:pPr>
                      <a:r>
                        <a:rPr b="1" lang="en" sz="1100"/>
                        <a:t>RMSE</a:t>
                      </a:r>
                      <a:endParaRPr b="1" sz="1100"/>
                    </a:p>
                  </a:txBody>
                  <a:tcPr marT="63500" marB="63500" marR="63500" marL="63500">
                    <a:solidFill>
                      <a:srgbClr val="4A86E8"/>
                    </a:solidFill>
                  </a:tcPr>
                </a:tc>
                <a:tc>
                  <a:txBody>
                    <a:bodyPr/>
                    <a:lstStyle/>
                    <a:p>
                      <a:pPr indent="0" lvl="0" marL="0" rtl="0" algn="ctr">
                        <a:spcBef>
                          <a:spcPts val="0"/>
                        </a:spcBef>
                        <a:spcAft>
                          <a:spcPts val="0"/>
                        </a:spcAft>
                        <a:buNone/>
                      </a:pPr>
                      <a:r>
                        <a:rPr b="1" lang="en" sz="1100"/>
                        <a:t>Correlation accuracy</a:t>
                      </a:r>
                      <a:endParaRPr b="1" sz="1100"/>
                    </a:p>
                  </a:txBody>
                  <a:tcPr marT="63500" marB="63500" marR="63500" marL="63500">
                    <a:solidFill>
                      <a:srgbClr val="4A86E8"/>
                    </a:solidFill>
                  </a:tcPr>
                </a:tc>
              </a:tr>
              <a:tr h="351650">
                <a:tc>
                  <a:txBody>
                    <a:bodyPr/>
                    <a:lstStyle/>
                    <a:p>
                      <a:pPr indent="0" lvl="0" marL="0" rtl="0" algn="ctr">
                        <a:spcBef>
                          <a:spcPts val="0"/>
                        </a:spcBef>
                        <a:spcAft>
                          <a:spcPts val="0"/>
                        </a:spcAft>
                        <a:buNone/>
                      </a:pPr>
                      <a:r>
                        <a:rPr b="1" lang="en" sz="1100"/>
                        <a:t>Linear Regression</a:t>
                      </a:r>
                      <a:endParaRPr b="1" sz="1100"/>
                    </a:p>
                  </a:txBody>
                  <a:tcPr marT="63500" marB="63500" marR="63500" marL="63500">
                    <a:solidFill>
                      <a:srgbClr val="F3F3F3"/>
                    </a:solidFill>
                  </a:tcPr>
                </a:tc>
                <a:tc>
                  <a:txBody>
                    <a:bodyPr/>
                    <a:lstStyle/>
                    <a:p>
                      <a:pPr indent="0" lvl="0" marL="0" rtl="0" algn="ctr">
                        <a:spcBef>
                          <a:spcPts val="0"/>
                        </a:spcBef>
                        <a:spcAft>
                          <a:spcPts val="0"/>
                        </a:spcAft>
                        <a:buNone/>
                      </a:pPr>
                      <a:r>
                        <a:rPr b="1" lang="en" sz="1100"/>
                        <a:t>23.44</a:t>
                      </a:r>
                      <a:endParaRPr b="1" sz="1100"/>
                    </a:p>
                  </a:txBody>
                  <a:tcPr marT="63500" marB="63500" marR="63500" marL="63500">
                    <a:solidFill>
                      <a:srgbClr val="F3F3F3"/>
                    </a:solidFill>
                  </a:tcPr>
                </a:tc>
                <a:tc>
                  <a:txBody>
                    <a:bodyPr/>
                    <a:lstStyle/>
                    <a:p>
                      <a:pPr indent="0" lvl="0" marL="0" rtl="0" algn="ctr">
                        <a:spcBef>
                          <a:spcPts val="0"/>
                        </a:spcBef>
                        <a:spcAft>
                          <a:spcPts val="0"/>
                        </a:spcAft>
                        <a:buNone/>
                      </a:pPr>
                      <a:r>
                        <a:rPr b="1" lang="en" sz="1100"/>
                        <a:t>4.84</a:t>
                      </a:r>
                      <a:endParaRPr b="1" sz="1100"/>
                    </a:p>
                  </a:txBody>
                  <a:tcPr marT="63500" marB="63500" marR="63500" marL="63500">
                    <a:solidFill>
                      <a:srgbClr val="F3F3F3"/>
                    </a:solidFill>
                  </a:tcPr>
                </a:tc>
                <a:tc>
                  <a:txBody>
                    <a:bodyPr/>
                    <a:lstStyle/>
                    <a:p>
                      <a:pPr indent="0" lvl="0" marL="0" rtl="0" algn="ctr">
                        <a:spcBef>
                          <a:spcPts val="0"/>
                        </a:spcBef>
                        <a:spcAft>
                          <a:spcPts val="0"/>
                        </a:spcAft>
                        <a:buNone/>
                      </a:pPr>
                      <a:r>
                        <a:rPr b="1" lang="en" sz="1100"/>
                        <a:t>80%</a:t>
                      </a:r>
                      <a:endParaRPr b="1" sz="1100"/>
                    </a:p>
                  </a:txBody>
                  <a:tcPr marT="63500" marB="63500" marR="63500" marL="63500">
                    <a:solidFill>
                      <a:srgbClr val="F3F3F3"/>
                    </a:solidFill>
                  </a:tcPr>
                </a:tc>
              </a:tr>
              <a:tr h="351650">
                <a:tc>
                  <a:txBody>
                    <a:bodyPr/>
                    <a:lstStyle/>
                    <a:p>
                      <a:pPr indent="0" lvl="0" marL="0" rtl="0" algn="ctr">
                        <a:spcBef>
                          <a:spcPts val="0"/>
                        </a:spcBef>
                        <a:spcAft>
                          <a:spcPts val="0"/>
                        </a:spcAft>
                        <a:buNone/>
                      </a:pPr>
                      <a:r>
                        <a:rPr b="1" lang="en" sz="1100"/>
                        <a:t>LInear SVM</a:t>
                      </a:r>
                      <a:endParaRPr b="1" sz="1100"/>
                    </a:p>
                  </a:txBody>
                  <a:tcPr marT="63500" marB="63500" marR="63500" marL="63500">
                    <a:solidFill>
                      <a:srgbClr val="F3F3F3"/>
                    </a:solidFill>
                  </a:tcPr>
                </a:tc>
                <a:tc>
                  <a:txBody>
                    <a:bodyPr/>
                    <a:lstStyle/>
                    <a:p>
                      <a:pPr indent="0" lvl="0" marL="0" rtl="0" algn="ctr">
                        <a:spcBef>
                          <a:spcPts val="0"/>
                        </a:spcBef>
                        <a:spcAft>
                          <a:spcPts val="0"/>
                        </a:spcAft>
                        <a:buNone/>
                      </a:pPr>
                      <a:r>
                        <a:rPr b="1" lang="en" sz="1100"/>
                        <a:t>23</a:t>
                      </a:r>
                      <a:endParaRPr b="1" sz="1100"/>
                    </a:p>
                  </a:txBody>
                  <a:tcPr marT="63500" marB="63500" marR="63500" marL="63500">
                    <a:solidFill>
                      <a:srgbClr val="F3F3F3"/>
                    </a:solidFill>
                  </a:tcPr>
                </a:tc>
                <a:tc>
                  <a:txBody>
                    <a:bodyPr/>
                    <a:lstStyle/>
                    <a:p>
                      <a:pPr indent="0" lvl="0" marL="0" rtl="0" algn="ctr">
                        <a:spcBef>
                          <a:spcPts val="0"/>
                        </a:spcBef>
                        <a:spcAft>
                          <a:spcPts val="0"/>
                        </a:spcAft>
                        <a:buNone/>
                      </a:pPr>
                      <a:r>
                        <a:rPr b="1" lang="en" sz="1100"/>
                        <a:t>4.8</a:t>
                      </a:r>
                      <a:endParaRPr b="1" sz="1100"/>
                    </a:p>
                  </a:txBody>
                  <a:tcPr marT="63500" marB="63500" marR="63500" marL="63500">
                    <a:solidFill>
                      <a:srgbClr val="F3F3F3"/>
                    </a:solidFill>
                  </a:tcPr>
                </a:tc>
                <a:tc>
                  <a:txBody>
                    <a:bodyPr/>
                    <a:lstStyle/>
                    <a:p>
                      <a:pPr indent="0" lvl="0" marL="0" rtl="0" algn="ctr">
                        <a:spcBef>
                          <a:spcPts val="0"/>
                        </a:spcBef>
                        <a:spcAft>
                          <a:spcPts val="0"/>
                        </a:spcAft>
                        <a:buNone/>
                      </a:pPr>
                      <a:r>
                        <a:rPr b="1" lang="en" sz="1100"/>
                        <a:t>86.3%</a:t>
                      </a:r>
                      <a:endParaRPr b="1" sz="1100"/>
                    </a:p>
                  </a:txBody>
                  <a:tcPr marT="63500" marB="63500" marR="63500" marL="63500">
                    <a:solidFill>
                      <a:srgbClr val="F3F3F3"/>
                    </a:solidFill>
                  </a:tcPr>
                </a:tc>
              </a:tr>
              <a:tr h="351650">
                <a:tc>
                  <a:txBody>
                    <a:bodyPr/>
                    <a:lstStyle/>
                    <a:p>
                      <a:pPr indent="0" lvl="0" marL="0" rtl="0" algn="ctr">
                        <a:spcBef>
                          <a:spcPts val="0"/>
                        </a:spcBef>
                        <a:spcAft>
                          <a:spcPts val="0"/>
                        </a:spcAft>
                        <a:buNone/>
                      </a:pPr>
                      <a:r>
                        <a:rPr b="1" lang="en" sz="1100"/>
                        <a:t>Radial SVM</a:t>
                      </a:r>
                      <a:endParaRPr b="1" sz="1100"/>
                    </a:p>
                  </a:txBody>
                  <a:tcPr marT="63500" marB="63500" marR="63500" marL="63500">
                    <a:solidFill>
                      <a:srgbClr val="F3F3F3"/>
                    </a:solidFill>
                  </a:tcPr>
                </a:tc>
                <a:tc>
                  <a:txBody>
                    <a:bodyPr/>
                    <a:lstStyle/>
                    <a:p>
                      <a:pPr indent="0" lvl="0" marL="0" rtl="0" algn="ctr">
                        <a:spcBef>
                          <a:spcPts val="0"/>
                        </a:spcBef>
                        <a:spcAft>
                          <a:spcPts val="0"/>
                        </a:spcAft>
                        <a:buNone/>
                      </a:pPr>
                      <a:r>
                        <a:rPr b="1" lang="en" sz="1100"/>
                        <a:t>8.4</a:t>
                      </a:r>
                      <a:endParaRPr b="1" sz="1100"/>
                    </a:p>
                  </a:txBody>
                  <a:tcPr marT="63500" marB="63500" marR="63500" marL="63500">
                    <a:solidFill>
                      <a:srgbClr val="F3F3F3"/>
                    </a:solidFill>
                  </a:tcPr>
                </a:tc>
                <a:tc>
                  <a:txBody>
                    <a:bodyPr/>
                    <a:lstStyle/>
                    <a:p>
                      <a:pPr indent="0" lvl="0" marL="0" rtl="0" algn="ctr">
                        <a:spcBef>
                          <a:spcPts val="0"/>
                        </a:spcBef>
                        <a:spcAft>
                          <a:spcPts val="0"/>
                        </a:spcAft>
                        <a:buNone/>
                      </a:pPr>
                      <a:r>
                        <a:rPr b="1" lang="en" sz="1100"/>
                        <a:t>2.9</a:t>
                      </a:r>
                      <a:endParaRPr b="1" sz="1100"/>
                    </a:p>
                  </a:txBody>
                  <a:tcPr marT="63500" marB="63500" marR="63500" marL="63500">
                    <a:solidFill>
                      <a:srgbClr val="F3F3F3"/>
                    </a:solidFill>
                  </a:tcPr>
                </a:tc>
                <a:tc>
                  <a:txBody>
                    <a:bodyPr/>
                    <a:lstStyle/>
                    <a:p>
                      <a:pPr indent="0" lvl="0" marL="0" rtl="0" algn="ctr">
                        <a:spcBef>
                          <a:spcPts val="0"/>
                        </a:spcBef>
                        <a:spcAft>
                          <a:spcPts val="0"/>
                        </a:spcAft>
                        <a:buNone/>
                      </a:pPr>
                      <a:r>
                        <a:rPr b="1" lang="en" sz="1100"/>
                        <a:t>92.56%</a:t>
                      </a:r>
                      <a:endParaRPr b="1" sz="1100"/>
                    </a:p>
                  </a:txBody>
                  <a:tcPr marT="63500" marB="63500" marR="63500" marL="63500">
                    <a:solidFill>
                      <a:srgbClr val="F3F3F3"/>
                    </a:solidFill>
                  </a:tcPr>
                </a:tc>
              </a:tr>
              <a:tr h="351650">
                <a:tc>
                  <a:txBody>
                    <a:bodyPr/>
                    <a:lstStyle/>
                    <a:p>
                      <a:pPr indent="0" lvl="0" marL="0" rtl="0" algn="ctr">
                        <a:spcBef>
                          <a:spcPts val="0"/>
                        </a:spcBef>
                        <a:spcAft>
                          <a:spcPts val="0"/>
                        </a:spcAft>
                        <a:buNone/>
                      </a:pPr>
                      <a:r>
                        <a:rPr b="1" lang="en" sz="1100"/>
                        <a:t>KNN</a:t>
                      </a:r>
                      <a:endParaRPr b="1" sz="1100"/>
                    </a:p>
                  </a:txBody>
                  <a:tcPr marT="63500" marB="63500" marR="63500" marL="63500">
                    <a:solidFill>
                      <a:srgbClr val="F3F3F3"/>
                    </a:solidFill>
                  </a:tcPr>
                </a:tc>
                <a:tc>
                  <a:txBody>
                    <a:bodyPr/>
                    <a:lstStyle/>
                    <a:p>
                      <a:pPr indent="0" lvl="0" marL="0" rtl="0" algn="ctr">
                        <a:spcBef>
                          <a:spcPts val="0"/>
                        </a:spcBef>
                        <a:spcAft>
                          <a:spcPts val="0"/>
                        </a:spcAft>
                        <a:buNone/>
                      </a:pPr>
                      <a:r>
                        <a:rPr b="1" lang="en" sz="1100"/>
                        <a:t>19.7</a:t>
                      </a:r>
                      <a:endParaRPr b="1" sz="1100"/>
                    </a:p>
                  </a:txBody>
                  <a:tcPr marT="63500" marB="63500" marR="63500" marL="63500">
                    <a:solidFill>
                      <a:srgbClr val="F3F3F3"/>
                    </a:solidFill>
                  </a:tcPr>
                </a:tc>
                <a:tc>
                  <a:txBody>
                    <a:bodyPr/>
                    <a:lstStyle/>
                    <a:p>
                      <a:pPr indent="0" lvl="0" marL="0" rtl="0" algn="ctr">
                        <a:spcBef>
                          <a:spcPts val="0"/>
                        </a:spcBef>
                        <a:spcAft>
                          <a:spcPts val="0"/>
                        </a:spcAft>
                        <a:buNone/>
                      </a:pPr>
                      <a:r>
                        <a:rPr b="1" lang="en" sz="1100"/>
                        <a:t>4.4</a:t>
                      </a:r>
                      <a:endParaRPr b="1" sz="1100"/>
                    </a:p>
                  </a:txBody>
                  <a:tcPr marT="63500" marB="63500" marR="63500" marL="63500">
                    <a:solidFill>
                      <a:srgbClr val="F3F3F3"/>
                    </a:solidFill>
                  </a:tcPr>
                </a:tc>
                <a:tc>
                  <a:txBody>
                    <a:bodyPr/>
                    <a:lstStyle/>
                    <a:p>
                      <a:pPr indent="0" lvl="0" marL="0" rtl="0" algn="ctr">
                        <a:spcBef>
                          <a:spcPts val="0"/>
                        </a:spcBef>
                        <a:spcAft>
                          <a:spcPts val="0"/>
                        </a:spcAft>
                        <a:buNone/>
                      </a:pPr>
                      <a:r>
                        <a:rPr b="1" lang="en" sz="1100"/>
                        <a:t>88%</a:t>
                      </a:r>
                      <a:endParaRPr b="1" sz="1100"/>
                    </a:p>
                  </a:txBody>
                  <a:tcPr marT="63500" marB="63500" marR="63500" marL="63500">
                    <a:solidFill>
                      <a:srgbClr val="F3F3F3"/>
                    </a:solidFill>
                  </a:tcPr>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2" name="Shape 182"/>
        <p:cNvGrpSpPr/>
        <p:nvPr/>
      </p:nvGrpSpPr>
      <p:grpSpPr>
        <a:xfrm>
          <a:off x="0" y="0"/>
          <a:ext cx="0" cy="0"/>
          <a:chOff x="0" y="0"/>
          <a:chExt cx="0" cy="0"/>
        </a:xfrm>
      </p:grpSpPr>
      <p:sp>
        <p:nvSpPr>
          <p:cNvPr id="183" name="Google Shape;183;p2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Limitations of Data</a:t>
            </a:r>
            <a:endParaRPr/>
          </a:p>
        </p:txBody>
      </p:sp>
      <p:sp>
        <p:nvSpPr>
          <p:cNvPr id="184" name="Google Shape;184;p2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SzPts val="1700"/>
              <a:buChar char="●"/>
            </a:pPr>
            <a:r>
              <a:rPr lang="en" sz="1700"/>
              <a:t>The data did not include details on all demographics in the Boston area</a:t>
            </a:r>
            <a:endParaRPr sz="1700"/>
          </a:p>
          <a:p>
            <a:pPr indent="-336550" lvl="0" marL="457200" rtl="0" algn="l">
              <a:spcBef>
                <a:spcPts val="0"/>
              </a:spcBef>
              <a:spcAft>
                <a:spcPts val="0"/>
              </a:spcAft>
              <a:buSzPts val="1700"/>
              <a:buChar char="●"/>
            </a:pPr>
            <a:r>
              <a:rPr lang="en" sz="1700"/>
              <a:t>Predictive models could have been improved with more details on city </a:t>
            </a:r>
            <a:r>
              <a:rPr lang="en" sz="1700"/>
              <a:t>characteristics</a:t>
            </a:r>
            <a:r>
              <a:rPr lang="en" sz="1700"/>
              <a:t> and employment data.</a:t>
            </a:r>
            <a:endParaRPr sz="1700"/>
          </a:p>
          <a:p>
            <a:pPr indent="-336550" lvl="0" marL="457200" rtl="0" algn="l">
              <a:spcBef>
                <a:spcPts val="0"/>
              </a:spcBef>
              <a:spcAft>
                <a:spcPts val="0"/>
              </a:spcAft>
              <a:buSzPts val="1700"/>
              <a:buChar char="●"/>
            </a:pPr>
            <a:r>
              <a:rPr lang="en" sz="1700"/>
              <a:t>The Boston data set is not current and economic and </a:t>
            </a:r>
            <a:r>
              <a:rPr lang="en" sz="1700"/>
              <a:t>housing</a:t>
            </a:r>
            <a:r>
              <a:rPr lang="en" sz="1700"/>
              <a:t> factors may have changed</a:t>
            </a:r>
            <a:endParaRPr sz="17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8" name="Shape 188"/>
        <p:cNvGrpSpPr/>
        <p:nvPr/>
      </p:nvGrpSpPr>
      <p:grpSpPr>
        <a:xfrm>
          <a:off x="0" y="0"/>
          <a:ext cx="0" cy="0"/>
          <a:chOff x="0" y="0"/>
          <a:chExt cx="0" cy="0"/>
        </a:xfrm>
      </p:grpSpPr>
      <p:sp>
        <p:nvSpPr>
          <p:cNvPr id="189" name="Google Shape;189;p2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Conclusion	</a:t>
            </a:r>
            <a:endParaRPr/>
          </a:p>
        </p:txBody>
      </p:sp>
      <p:sp>
        <p:nvSpPr>
          <p:cNvPr id="190" name="Google Shape;190;p26"/>
          <p:cNvSpPr txBox="1"/>
          <p:nvPr>
            <p:ph idx="1" type="body"/>
          </p:nvPr>
        </p:nvSpPr>
        <p:spPr>
          <a:xfrm>
            <a:off x="729450" y="2078875"/>
            <a:ext cx="7688700" cy="246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latin typeface="Arial"/>
                <a:ea typeface="Arial"/>
                <a:cs typeface="Arial"/>
                <a:sym typeface="Arial"/>
              </a:rPr>
              <a:t>The goal of this report was to determine the neighborhood attributes that best explained variation in house pricing. Various statistical techniques were used to eliminate predictors and extraneous observations. In examining the final model, one finds – quite reasonably – that house prices are higher in areas with lower crime and lower pupil-teacher ratios. House prices also tend to be higher closer to the Charles River, and houses with more rooms are pricier. This report is interested in the neighborhood attributes of houses, so the number of rooms is not an important predictor. The most interesting factors to consider are nitrogen oxide levels and distance to the main employment centers.</a:t>
            </a:r>
            <a:endParaRPr>
              <a:solidFill>
                <a:srgbClr val="000000"/>
              </a:solidFill>
              <a:latin typeface="Arial"/>
              <a:ea typeface="Arial"/>
              <a:cs typeface="Arial"/>
              <a:sym typeface="Arial"/>
            </a:endParaRPr>
          </a:p>
          <a:p>
            <a:pPr indent="0" lvl="0" marL="0" rtl="0" algn="l">
              <a:spcBef>
                <a:spcPts val="0"/>
              </a:spcBef>
              <a:spcAft>
                <a:spcPts val="0"/>
              </a:spcAft>
              <a:buNone/>
            </a:pPr>
            <a:r>
              <a:rPr lang="en">
                <a:solidFill>
                  <a:srgbClr val="000000"/>
                </a:solidFill>
                <a:latin typeface="Arial"/>
                <a:ea typeface="Arial"/>
                <a:cs typeface="Arial"/>
                <a:sym typeface="Arial"/>
              </a:rPr>
              <a:t>On a concluding note, it is important to note that the data for this report was collected several decades ago. In the years since, there is no doubt that pollution levels have risen and it would be interesting to examine the ways in which that affects house pricing in Boston today.</a:t>
            </a:r>
            <a:endParaRPr sz="1500">
              <a:solidFill>
                <a:srgbClr val="000000"/>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 name="Shape 91"/>
        <p:cNvGrpSpPr/>
        <p:nvPr/>
      </p:nvGrpSpPr>
      <p:grpSpPr>
        <a:xfrm>
          <a:off x="0" y="0"/>
          <a:ext cx="0" cy="0"/>
          <a:chOff x="0" y="0"/>
          <a:chExt cx="0" cy="0"/>
        </a:xfrm>
      </p:grpSpPr>
      <p:pic>
        <p:nvPicPr>
          <p:cNvPr id="92" name="Google Shape;92;p14"/>
          <p:cNvPicPr preferRelativeResize="0"/>
          <p:nvPr/>
        </p:nvPicPr>
        <p:blipFill>
          <a:blip r:embed="rId3">
            <a:alphaModFix/>
          </a:blip>
          <a:stretch>
            <a:fillRect/>
          </a:stretch>
        </p:blipFill>
        <p:spPr>
          <a:xfrm>
            <a:off x="50650" y="480175"/>
            <a:ext cx="2610800" cy="2165050"/>
          </a:xfrm>
          <a:prstGeom prst="rect">
            <a:avLst/>
          </a:prstGeom>
          <a:noFill/>
          <a:ln>
            <a:noFill/>
          </a:ln>
        </p:spPr>
      </p:pic>
      <p:pic>
        <p:nvPicPr>
          <p:cNvPr id="93" name="Google Shape;93;p14"/>
          <p:cNvPicPr preferRelativeResize="0"/>
          <p:nvPr/>
        </p:nvPicPr>
        <p:blipFill>
          <a:blip r:embed="rId4">
            <a:alphaModFix/>
          </a:blip>
          <a:stretch>
            <a:fillRect/>
          </a:stretch>
        </p:blipFill>
        <p:spPr>
          <a:xfrm>
            <a:off x="2373925" y="1734825"/>
            <a:ext cx="4216549" cy="2544100"/>
          </a:xfrm>
          <a:prstGeom prst="rect">
            <a:avLst/>
          </a:prstGeom>
          <a:noFill/>
          <a:ln>
            <a:noFill/>
          </a:ln>
        </p:spPr>
      </p:pic>
      <p:pic>
        <p:nvPicPr>
          <p:cNvPr id="94" name="Google Shape;94;p14"/>
          <p:cNvPicPr preferRelativeResize="0"/>
          <p:nvPr/>
        </p:nvPicPr>
        <p:blipFill>
          <a:blip r:embed="rId5">
            <a:alphaModFix/>
          </a:blip>
          <a:stretch>
            <a:fillRect/>
          </a:stretch>
        </p:blipFill>
        <p:spPr>
          <a:xfrm>
            <a:off x="6590475" y="480175"/>
            <a:ext cx="2553524" cy="2303825"/>
          </a:xfrm>
          <a:prstGeom prst="rect">
            <a:avLst/>
          </a:prstGeom>
          <a:noFill/>
          <a:ln>
            <a:noFill/>
          </a:ln>
        </p:spPr>
      </p:pic>
      <p:pic>
        <p:nvPicPr>
          <p:cNvPr id="95" name="Google Shape;95;p14"/>
          <p:cNvPicPr preferRelativeResize="0"/>
          <p:nvPr/>
        </p:nvPicPr>
        <p:blipFill>
          <a:blip r:embed="rId6">
            <a:alphaModFix/>
          </a:blip>
          <a:stretch>
            <a:fillRect/>
          </a:stretch>
        </p:blipFill>
        <p:spPr>
          <a:xfrm>
            <a:off x="6590475" y="2784000"/>
            <a:ext cx="2553525" cy="2261100"/>
          </a:xfrm>
          <a:prstGeom prst="rect">
            <a:avLst/>
          </a:prstGeom>
          <a:noFill/>
          <a:ln>
            <a:noFill/>
          </a:ln>
        </p:spPr>
      </p:pic>
      <p:pic>
        <p:nvPicPr>
          <p:cNvPr id="96" name="Google Shape;96;p14"/>
          <p:cNvPicPr preferRelativeResize="0"/>
          <p:nvPr/>
        </p:nvPicPr>
        <p:blipFill>
          <a:blip r:embed="rId7">
            <a:alphaModFix/>
          </a:blip>
          <a:stretch>
            <a:fillRect/>
          </a:stretch>
        </p:blipFill>
        <p:spPr>
          <a:xfrm>
            <a:off x="2215650" y="4278925"/>
            <a:ext cx="4460550" cy="864575"/>
          </a:xfrm>
          <a:prstGeom prst="rect">
            <a:avLst/>
          </a:prstGeom>
          <a:noFill/>
          <a:ln>
            <a:noFill/>
          </a:ln>
        </p:spPr>
      </p:pic>
      <p:pic>
        <p:nvPicPr>
          <p:cNvPr id="97" name="Google Shape;97;p14"/>
          <p:cNvPicPr preferRelativeResize="0"/>
          <p:nvPr/>
        </p:nvPicPr>
        <p:blipFill>
          <a:blip r:embed="rId8">
            <a:alphaModFix/>
          </a:blip>
          <a:stretch>
            <a:fillRect/>
          </a:stretch>
        </p:blipFill>
        <p:spPr>
          <a:xfrm>
            <a:off x="50650" y="2690450"/>
            <a:ext cx="2323276" cy="2453050"/>
          </a:xfrm>
          <a:prstGeom prst="rect">
            <a:avLst/>
          </a:prstGeom>
          <a:noFill/>
          <a:ln>
            <a:noFill/>
          </a:ln>
        </p:spPr>
      </p:pic>
      <p:pic>
        <p:nvPicPr>
          <p:cNvPr id="98" name="Google Shape;98;p14"/>
          <p:cNvPicPr preferRelativeResize="0"/>
          <p:nvPr/>
        </p:nvPicPr>
        <p:blipFill>
          <a:blip r:embed="rId9">
            <a:alphaModFix/>
          </a:blip>
          <a:stretch>
            <a:fillRect/>
          </a:stretch>
        </p:blipFill>
        <p:spPr>
          <a:xfrm>
            <a:off x="2441750" y="480175"/>
            <a:ext cx="4148724" cy="12546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 name="Shape 102"/>
        <p:cNvGrpSpPr/>
        <p:nvPr/>
      </p:nvGrpSpPr>
      <p:grpSpPr>
        <a:xfrm>
          <a:off x="0" y="0"/>
          <a:ext cx="0" cy="0"/>
          <a:chOff x="0" y="0"/>
          <a:chExt cx="0" cy="0"/>
        </a:xfrm>
      </p:grpSpPr>
      <p:sp>
        <p:nvSpPr>
          <p:cNvPr id="103" name="Google Shape;103;p15"/>
          <p:cNvSpPr/>
          <p:nvPr/>
        </p:nvSpPr>
        <p:spPr>
          <a:xfrm>
            <a:off x="855275" y="1449200"/>
            <a:ext cx="7364700" cy="1461000"/>
          </a:xfrm>
          <a:prstGeom prst="rect">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i="1" lang="en" sz="1300"/>
              <a:t>Research Question: </a:t>
            </a:r>
            <a:r>
              <a:rPr i="1" lang="en" sz="1300"/>
              <a:t>Based on the crime, age of a home, access to highways, and the 11 other attributes how well can our logistics regression model, SVM, and K-means predict the attributes and value of the home. </a:t>
            </a:r>
            <a:endParaRPr/>
          </a:p>
        </p:txBody>
      </p:sp>
      <p:sp>
        <p:nvSpPr>
          <p:cNvPr id="104" name="Google Shape;104;p15"/>
          <p:cNvSpPr/>
          <p:nvPr/>
        </p:nvSpPr>
        <p:spPr>
          <a:xfrm>
            <a:off x="859950" y="3432950"/>
            <a:ext cx="7424100" cy="1461000"/>
          </a:xfrm>
          <a:prstGeom prst="rect">
            <a:avLst/>
          </a:prstGeom>
          <a:solidFill>
            <a:srgbClr val="E0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i="1" lang="en" sz="1200"/>
              <a:t>Potential Solution:</a:t>
            </a:r>
            <a:r>
              <a:rPr i="1" lang="en" sz="1200"/>
              <a:t> A potential solution is to use our static models to validate whether there is a correlation in the price of a house and the features of its city/town. Are residents willing to pay more for a home with better levels of oxygen (Nox variable) or for areas where the teacher pupil ratio is low. Using KNN, linear regression and SVM we’ll dive into the data for attributes that are highly correlated to determine how well we can predict the attributes of a Boston home based on the housing price. </a:t>
            </a:r>
            <a:endParaRPr i="1" sz="15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 name="Shape 108"/>
        <p:cNvGrpSpPr/>
        <p:nvPr/>
      </p:nvGrpSpPr>
      <p:grpSpPr>
        <a:xfrm>
          <a:off x="0" y="0"/>
          <a:ext cx="0" cy="0"/>
          <a:chOff x="0" y="0"/>
          <a:chExt cx="0" cy="0"/>
        </a:xfrm>
      </p:grpSpPr>
      <p:sp>
        <p:nvSpPr>
          <p:cNvPr id="109" name="Google Shape;109;p16"/>
          <p:cNvSpPr txBox="1"/>
          <p:nvPr>
            <p:ph type="title"/>
          </p:nvPr>
        </p:nvSpPr>
        <p:spPr>
          <a:xfrm>
            <a:off x="469450" y="606475"/>
            <a:ext cx="3842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Visualization </a:t>
            </a:r>
            <a:endParaRPr/>
          </a:p>
        </p:txBody>
      </p:sp>
      <p:pic>
        <p:nvPicPr>
          <p:cNvPr id="110" name="Google Shape;110;p16"/>
          <p:cNvPicPr preferRelativeResize="0"/>
          <p:nvPr/>
        </p:nvPicPr>
        <p:blipFill>
          <a:blip r:embed="rId3">
            <a:alphaModFix/>
          </a:blip>
          <a:stretch>
            <a:fillRect/>
          </a:stretch>
        </p:blipFill>
        <p:spPr>
          <a:xfrm>
            <a:off x="0" y="1293375"/>
            <a:ext cx="4320850" cy="3273600"/>
          </a:xfrm>
          <a:prstGeom prst="rect">
            <a:avLst/>
          </a:prstGeom>
          <a:noFill/>
          <a:ln>
            <a:noFill/>
          </a:ln>
        </p:spPr>
      </p:pic>
      <p:pic>
        <p:nvPicPr>
          <p:cNvPr id="111" name="Google Shape;111;p16"/>
          <p:cNvPicPr preferRelativeResize="0"/>
          <p:nvPr/>
        </p:nvPicPr>
        <p:blipFill>
          <a:blip r:embed="rId4">
            <a:alphaModFix/>
          </a:blip>
          <a:stretch>
            <a:fillRect/>
          </a:stretch>
        </p:blipFill>
        <p:spPr>
          <a:xfrm>
            <a:off x="4515500" y="1161825"/>
            <a:ext cx="4473125" cy="340514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 name="Shape 115"/>
        <p:cNvGrpSpPr/>
        <p:nvPr/>
      </p:nvGrpSpPr>
      <p:grpSpPr>
        <a:xfrm>
          <a:off x="0" y="0"/>
          <a:ext cx="0" cy="0"/>
          <a:chOff x="0" y="0"/>
          <a:chExt cx="0" cy="0"/>
        </a:xfrm>
      </p:grpSpPr>
      <p:sp>
        <p:nvSpPr>
          <p:cNvPr id="116" name="Google Shape;116;p17"/>
          <p:cNvSpPr txBox="1"/>
          <p:nvPr>
            <p:ph type="title"/>
          </p:nvPr>
        </p:nvSpPr>
        <p:spPr>
          <a:xfrm>
            <a:off x="1494425" y="516025"/>
            <a:ext cx="5862300" cy="53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Data </a:t>
            </a:r>
            <a:endParaRPr/>
          </a:p>
        </p:txBody>
      </p:sp>
      <p:sp>
        <p:nvSpPr>
          <p:cNvPr id="117" name="Google Shape;117;p17"/>
          <p:cNvSpPr txBox="1"/>
          <p:nvPr>
            <p:ph idx="1" type="body"/>
          </p:nvPr>
        </p:nvSpPr>
        <p:spPr>
          <a:xfrm>
            <a:off x="3300875" y="1140625"/>
            <a:ext cx="2249400" cy="1120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1500"/>
              <a:t>506 Observations </a:t>
            </a:r>
            <a:endParaRPr b="1" sz="1500"/>
          </a:p>
          <a:p>
            <a:pPr indent="0" lvl="0" marL="0" rtl="0" algn="ctr">
              <a:spcBef>
                <a:spcPts val="1600"/>
              </a:spcBef>
              <a:spcAft>
                <a:spcPts val="1600"/>
              </a:spcAft>
              <a:buNone/>
            </a:pPr>
            <a:r>
              <a:rPr b="1" lang="en" sz="1500"/>
              <a:t>14 Variables </a:t>
            </a:r>
            <a:endParaRPr b="1" sz="1500"/>
          </a:p>
        </p:txBody>
      </p:sp>
      <p:sp>
        <p:nvSpPr>
          <p:cNvPr id="118" name="Google Shape;118;p17"/>
          <p:cNvSpPr txBox="1"/>
          <p:nvPr/>
        </p:nvSpPr>
        <p:spPr>
          <a:xfrm>
            <a:off x="101750" y="2595013"/>
            <a:ext cx="2159100" cy="1593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latin typeface="Lato"/>
                <a:ea typeface="Lato"/>
                <a:cs typeface="Lato"/>
                <a:sym typeface="Lato"/>
              </a:rPr>
              <a:t>Training </a:t>
            </a:r>
            <a:endParaRPr sz="1800">
              <a:latin typeface="Lato"/>
              <a:ea typeface="Lato"/>
              <a:cs typeface="Lato"/>
              <a:sym typeface="Lato"/>
            </a:endParaRPr>
          </a:p>
          <a:p>
            <a:pPr indent="0" lvl="0" marL="0" rtl="0" algn="ctr">
              <a:spcBef>
                <a:spcPts val="0"/>
              </a:spcBef>
              <a:spcAft>
                <a:spcPts val="0"/>
              </a:spcAft>
              <a:buNone/>
            </a:pPr>
            <a:r>
              <a:rPr lang="en" sz="1800">
                <a:latin typeface="Lato"/>
                <a:ea typeface="Lato"/>
                <a:cs typeface="Lato"/>
                <a:sym typeface="Lato"/>
              </a:rPr>
              <a:t>80% of data </a:t>
            </a:r>
            <a:endParaRPr sz="1800">
              <a:latin typeface="Lato"/>
              <a:ea typeface="Lato"/>
              <a:cs typeface="Lato"/>
              <a:sym typeface="Lato"/>
            </a:endParaRPr>
          </a:p>
          <a:p>
            <a:pPr indent="0" lvl="0" marL="0" rtl="0" algn="ctr">
              <a:spcBef>
                <a:spcPts val="0"/>
              </a:spcBef>
              <a:spcAft>
                <a:spcPts val="0"/>
              </a:spcAft>
              <a:buNone/>
            </a:pPr>
            <a:r>
              <a:rPr lang="en" sz="1800">
                <a:latin typeface="Lato"/>
                <a:ea typeface="Lato"/>
                <a:cs typeface="Lato"/>
                <a:sym typeface="Lato"/>
              </a:rPr>
              <a:t>404 Rows</a:t>
            </a:r>
            <a:endParaRPr sz="1800">
              <a:latin typeface="Lato"/>
              <a:ea typeface="Lato"/>
              <a:cs typeface="Lato"/>
              <a:sym typeface="Lato"/>
            </a:endParaRPr>
          </a:p>
        </p:txBody>
      </p:sp>
      <p:sp>
        <p:nvSpPr>
          <p:cNvPr id="119" name="Google Shape;119;p17"/>
          <p:cNvSpPr txBox="1"/>
          <p:nvPr/>
        </p:nvSpPr>
        <p:spPr>
          <a:xfrm>
            <a:off x="6799400" y="2583738"/>
            <a:ext cx="1989600" cy="1616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latin typeface="Lato"/>
                <a:ea typeface="Lato"/>
                <a:cs typeface="Lato"/>
                <a:sym typeface="Lato"/>
              </a:rPr>
              <a:t>Test</a:t>
            </a:r>
            <a:endParaRPr sz="1800">
              <a:latin typeface="Lato"/>
              <a:ea typeface="Lato"/>
              <a:cs typeface="Lato"/>
              <a:sym typeface="Lato"/>
            </a:endParaRPr>
          </a:p>
          <a:p>
            <a:pPr indent="0" lvl="0" marL="0" rtl="0" algn="ctr">
              <a:spcBef>
                <a:spcPts val="0"/>
              </a:spcBef>
              <a:spcAft>
                <a:spcPts val="0"/>
              </a:spcAft>
              <a:buNone/>
            </a:pPr>
            <a:r>
              <a:rPr lang="en" sz="1800">
                <a:latin typeface="Lato"/>
                <a:ea typeface="Lato"/>
                <a:cs typeface="Lato"/>
                <a:sym typeface="Lato"/>
              </a:rPr>
              <a:t>20% of data</a:t>
            </a:r>
            <a:endParaRPr sz="1800">
              <a:latin typeface="Lato"/>
              <a:ea typeface="Lato"/>
              <a:cs typeface="Lato"/>
              <a:sym typeface="Lato"/>
            </a:endParaRPr>
          </a:p>
          <a:p>
            <a:pPr indent="0" lvl="0" marL="0" rtl="0" algn="ctr">
              <a:spcBef>
                <a:spcPts val="0"/>
              </a:spcBef>
              <a:spcAft>
                <a:spcPts val="0"/>
              </a:spcAft>
              <a:buNone/>
            </a:pPr>
            <a:r>
              <a:rPr lang="en" sz="1800">
                <a:latin typeface="Lato"/>
                <a:ea typeface="Lato"/>
                <a:cs typeface="Lato"/>
                <a:sym typeface="Lato"/>
              </a:rPr>
              <a:t>102 Rows</a:t>
            </a:r>
            <a:endParaRPr sz="1800">
              <a:latin typeface="Lato"/>
              <a:ea typeface="Lato"/>
              <a:cs typeface="Lato"/>
              <a:sym typeface="Lato"/>
            </a:endParaRPr>
          </a:p>
        </p:txBody>
      </p:sp>
      <p:pic>
        <p:nvPicPr>
          <p:cNvPr id="120" name="Google Shape;120;p17"/>
          <p:cNvPicPr preferRelativeResize="0"/>
          <p:nvPr/>
        </p:nvPicPr>
        <p:blipFill>
          <a:blip r:embed="rId3">
            <a:alphaModFix/>
          </a:blip>
          <a:stretch>
            <a:fillRect/>
          </a:stretch>
        </p:blipFill>
        <p:spPr>
          <a:xfrm>
            <a:off x="2435038" y="2023490"/>
            <a:ext cx="4454824" cy="27369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4" name="Shape 124"/>
        <p:cNvGrpSpPr/>
        <p:nvPr/>
      </p:nvGrpSpPr>
      <p:grpSpPr>
        <a:xfrm>
          <a:off x="0" y="0"/>
          <a:ext cx="0" cy="0"/>
          <a:chOff x="0" y="0"/>
          <a:chExt cx="0" cy="0"/>
        </a:xfrm>
      </p:grpSpPr>
      <p:sp>
        <p:nvSpPr>
          <p:cNvPr id="125" name="Google Shape;125;p18"/>
          <p:cNvSpPr txBox="1"/>
          <p:nvPr>
            <p:ph type="title"/>
          </p:nvPr>
        </p:nvSpPr>
        <p:spPr>
          <a:xfrm>
            <a:off x="1814675" y="674300"/>
            <a:ext cx="4911300" cy="53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Variables Evaluated </a:t>
            </a:r>
            <a:endParaRPr/>
          </a:p>
        </p:txBody>
      </p:sp>
      <p:sp>
        <p:nvSpPr>
          <p:cNvPr id="126" name="Google Shape;126;p18"/>
          <p:cNvSpPr txBox="1"/>
          <p:nvPr/>
        </p:nvSpPr>
        <p:spPr>
          <a:xfrm>
            <a:off x="3662625" y="1413075"/>
            <a:ext cx="2464500" cy="182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sp>
        <p:nvSpPr>
          <p:cNvPr id="127" name="Google Shape;127;p18"/>
          <p:cNvSpPr/>
          <p:nvPr/>
        </p:nvSpPr>
        <p:spPr>
          <a:xfrm>
            <a:off x="22675" y="1492275"/>
            <a:ext cx="2803500" cy="2294700"/>
          </a:xfrm>
          <a:prstGeom prst="snip1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000"/>
              <a:t>      Characteristics </a:t>
            </a:r>
            <a:endParaRPr sz="1000"/>
          </a:p>
          <a:p>
            <a:pPr indent="0" lvl="0" marL="0" rtl="0" algn="ctr">
              <a:lnSpc>
                <a:spcPct val="115000"/>
              </a:lnSpc>
              <a:spcBef>
                <a:spcPts val="0"/>
              </a:spcBef>
              <a:spcAft>
                <a:spcPts val="0"/>
              </a:spcAft>
              <a:buNone/>
            </a:pPr>
            <a:r>
              <a:rPr lang="en" sz="1000"/>
              <a:t> </a:t>
            </a:r>
            <a:endParaRPr sz="1000"/>
          </a:p>
          <a:p>
            <a:pPr indent="0" lvl="0" marL="457200" rtl="0" algn="ctr">
              <a:lnSpc>
                <a:spcPct val="115000"/>
              </a:lnSpc>
              <a:spcBef>
                <a:spcPts val="0"/>
              </a:spcBef>
              <a:spcAft>
                <a:spcPts val="0"/>
              </a:spcAft>
              <a:buNone/>
            </a:pPr>
            <a:r>
              <a:rPr b="1" lang="en" sz="1000"/>
              <a:t>Age </a:t>
            </a:r>
            <a:r>
              <a:rPr lang="en" sz="1000"/>
              <a:t>– the proportion of owner-occupied units built prior to 1940 </a:t>
            </a:r>
            <a:endParaRPr sz="1000"/>
          </a:p>
          <a:p>
            <a:pPr indent="0" lvl="0" marL="457200" rtl="0" algn="ctr">
              <a:lnSpc>
                <a:spcPct val="115000"/>
              </a:lnSpc>
              <a:spcBef>
                <a:spcPts val="0"/>
              </a:spcBef>
              <a:spcAft>
                <a:spcPts val="0"/>
              </a:spcAft>
              <a:buNone/>
            </a:pPr>
            <a:r>
              <a:rPr b="1" lang="en" sz="1000"/>
              <a:t>RM-</a:t>
            </a:r>
            <a:r>
              <a:rPr lang="en" sz="1000"/>
              <a:t> the average number of homes*</a:t>
            </a:r>
            <a:endParaRPr sz="1000"/>
          </a:p>
          <a:p>
            <a:pPr indent="0" lvl="0" marL="457200" rtl="0" algn="ctr">
              <a:lnSpc>
                <a:spcPct val="115000"/>
              </a:lnSpc>
              <a:spcBef>
                <a:spcPts val="0"/>
              </a:spcBef>
              <a:spcAft>
                <a:spcPts val="0"/>
              </a:spcAft>
              <a:buNone/>
            </a:pPr>
            <a:r>
              <a:rPr b="1" lang="en" sz="1000"/>
              <a:t>TAX</a:t>
            </a:r>
            <a:r>
              <a:rPr lang="en" sz="1000"/>
              <a:t> – full value property tax rate per $10,000*</a:t>
            </a:r>
            <a:endParaRPr sz="1000"/>
          </a:p>
          <a:p>
            <a:pPr indent="0" lvl="0" marL="457200" rtl="0" algn="ctr">
              <a:lnSpc>
                <a:spcPct val="115000"/>
              </a:lnSpc>
              <a:spcBef>
                <a:spcPts val="0"/>
              </a:spcBef>
              <a:spcAft>
                <a:spcPts val="0"/>
              </a:spcAft>
              <a:buNone/>
            </a:pPr>
            <a:r>
              <a:rPr b="1" lang="en" sz="1000"/>
              <a:t>Medv </a:t>
            </a:r>
            <a:r>
              <a:rPr lang="en" sz="1000"/>
              <a:t>– Median value of owner-occupied homes in $10,000*</a:t>
            </a:r>
            <a:endParaRPr/>
          </a:p>
        </p:txBody>
      </p:sp>
      <p:sp>
        <p:nvSpPr>
          <p:cNvPr id="128" name="Google Shape;128;p18"/>
          <p:cNvSpPr/>
          <p:nvPr/>
        </p:nvSpPr>
        <p:spPr>
          <a:xfrm>
            <a:off x="2826175" y="1311300"/>
            <a:ext cx="3639900" cy="2475600"/>
          </a:xfrm>
          <a:prstGeom prst="snip2SameRect">
            <a:avLst>
              <a:gd fmla="val 16667" name="adj1"/>
              <a:gd fmla="val 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000"/>
              <a:t>                      City Characteristics </a:t>
            </a:r>
            <a:endParaRPr sz="1000"/>
          </a:p>
          <a:p>
            <a:pPr indent="0" lvl="0" marL="0" rtl="0" algn="l">
              <a:lnSpc>
                <a:spcPct val="115000"/>
              </a:lnSpc>
              <a:spcBef>
                <a:spcPts val="0"/>
              </a:spcBef>
              <a:spcAft>
                <a:spcPts val="0"/>
              </a:spcAft>
              <a:buNone/>
            </a:pPr>
            <a:r>
              <a:rPr lang="en" sz="1000"/>
              <a:t> </a:t>
            </a:r>
            <a:endParaRPr sz="1000"/>
          </a:p>
          <a:p>
            <a:pPr indent="0" lvl="0" marL="457200" rtl="0" algn="l">
              <a:lnSpc>
                <a:spcPct val="115000"/>
              </a:lnSpc>
              <a:spcBef>
                <a:spcPts val="0"/>
              </a:spcBef>
              <a:spcAft>
                <a:spcPts val="0"/>
              </a:spcAft>
              <a:buNone/>
            </a:pPr>
            <a:r>
              <a:rPr b="1" lang="en" sz="1000"/>
              <a:t>ZN </a:t>
            </a:r>
            <a:r>
              <a:rPr lang="en" sz="1000"/>
              <a:t>– Proportion of residential land zoned for lost over 25,000 sqft *</a:t>
            </a:r>
            <a:endParaRPr sz="1000"/>
          </a:p>
          <a:p>
            <a:pPr indent="0" lvl="0" marL="457200" rtl="0" algn="l">
              <a:lnSpc>
                <a:spcPct val="115000"/>
              </a:lnSpc>
              <a:spcBef>
                <a:spcPts val="0"/>
              </a:spcBef>
              <a:spcAft>
                <a:spcPts val="0"/>
              </a:spcAft>
              <a:buNone/>
            </a:pPr>
            <a:r>
              <a:rPr b="1" lang="en" sz="1000"/>
              <a:t>RAD </a:t>
            </a:r>
            <a:r>
              <a:rPr lang="en" sz="1000"/>
              <a:t>– index of accessibility to radial highways*</a:t>
            </a:r>
            <a:endParaRPr sz="1000"/>
          </a:p>
          <a:p>
            <a:pPr indent="0" lvl="0" marL="457200" rtl="0" algn="l">
              <a:lnSpc>
                <a:spcPct val="115000"/>
              </a:lnSpc>
              <a:spcBef>
                <a:spcPts val="0"/>
              </a:spcBef>
              <a:spcAft>
                <a:spcPts val="0"/>
              </a:spcAft>
              <a:buNone/>
            </a:pPr>
            <a:r>
              <a:rPr b="1" lang="en" sz="1000"/>
              <a:t>CRIM </a:t>
            </a:r>
            <a:r>
              <a:rPr lang="en" sz="1000"/>
              <a:t>– per capita crime rate by </a:t>
            </a:r>
            <a:r>
              <a:rPr lang="en" sz="1000"/>
              <a:t>town </a:t>
            </a:r>
            <a:endParaRPr sz="1000"/>
          </a:p>
          <a:p>
            <a:pPr indent="0" lvl="0" marL="457200" rtl="0" algn="l">
              <a:lnSpc>
                <a:spcPct val="115000"/>
              </a:lnSpc>
              <a:spcBef>
                <a:spcPts val="0"/>
              </a:spcBef>
              <a:spcAft>
                <a:spcPts val="0"/>
              </a:spcAft>
              <a:buNone/>
            </a:pPr>
            <a:r>
              <a:rPr b="1" lang="en" sz="1000"/>
              <a:t>DIS </a:t>
            </a:r>
            <a:r>
              <a:rPr lang="en" sz="1000"/>
              <a:t>-weighted distances to five Boston employment centers*</a:t>
            </a:r>
            <a:endParaRPr sz="1000"/>
          </a:p>
          <a:p>
            <a:pPr indent="0" lvl="0" marL="457200" rtl="0" algn="l">
              <a:lnSpc>
                <a:spcPct val="115000"/>
              </a:lnSpc>
              <a:spcBef>
                <a:spcPts val="0"/>
              </a:spcBef>
              <a:spcAft>
                <a:spcPts val="0"/>
              </a:spcAft>
              <a:buNone/>
            </a:pPr>
            <a:r>
              <a:rPr b="1" lang="en" sz="1000"/>
              <a:t>INDUS </a:t>
            </a:r>
            <a:r>
              <a:rPr lang="en" sz="1000"/>
              <a:t>– the proportion of non-retail business acres per town</a:t>
            </a:r>
            <a:endParaRPr sz="1000"/>
          </a:p>
          <a:p>
            <a:pPr indent="0" lvl="0" marL="457200" rtl="0" algn="l">
              <a:lnSpc>
                <a:spcPct val="115000"/>
              </a:lnSpc>
              <a:spcBef>
                <a:spcPts val="0"/>
              </a:spcBef>
              <a:spcAft>
                <a:spcPts val="0"/>
              </a:spcAft>
              <a:buNone/>
            </a:pPr>
            <a:r>
              <a:rPr b="1" lang="en" sz="1000"/>
              <a:t>PTRATIO </a:t>
            </a:r>
            <a:r>
              <a:rPr lang="en" sz="1000"/>
              <a:t>– pupil-teacher ratio by town*</a:t>
            </a:r>
            <a:endParaRPr/>
          </a:p>
        </p:txBody>
      </p:sp>
      <p:sp>
        <p:nvSpPr>
          <p:cNvPr id="129" name="Google Shape;129;p18"/>
          <p:cNvSpPr/>
          <p:nvPr/>
        </p:nvSpPr>
        <p:spPr>
          <a:xfrm rot="-5400000">
            <a:off x="6595125" y="1329625"/>
            <a:ext cx="2330700" cy="2588700"/>
          </a:xfrm>
          <a:prstGeom prst="snip1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18"/>
          <p:cNvSpPr txBox="1"/>
          <p:nvPr/>
        </p:nvSpPr>
        <p:spPr>
          <a:xfrm>
            <a:off x="6613025" y="1797400"/>
            <a:ext cx="2306100" cy="1684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000"/>
              <a:t>Demographic Characteristics </a:t>
            </a:r>
            <a:endParaRPr sz="1000"/>
          </a:p>
          <a:p>
            <a:pPr indent="0" lvl="0" marL="0" rtl="0" algn="l">
              <a:lnSpc>
                <a:spcPct val="115000"/>
              </a:lnSpc>
              <a:spcBef>
                <a:spcPts val="0"/>
              </a:spcBef>
              <a:spcAft>
                <a:spcPts val="0"/>
              </a:spcAft>
              <a:buNone/>
            </a:pPr>
            <a:r>
              <a:t/>
            </a:r>
            <a:endParaRPr sz="1000"/>
          </a:p>
          <a:p>
            <a:pPr indent="0" lvl="0" marL="457200" rtl="0" algn="ctr">
              <a:lnSpc>
                <a:spcPct val="115000"/>
              </a:lnSpc>
              <a:spcBef>
                <a:spcPts val="0"/>
              </a:spcBef>
              <a:spcAft>
                <a:spcPts val="0"/>
              </a:spcAft>
              <a:buNone/>
            </a:pPr>
            <a:r>
              <a:rPr b="1" lang="en" sz="1000"/>
              <a:t>B </a:t>
            </a:r>
            <a:r>
              <a:rPr lang="en" sz="1000"/>
              <a:t>– 1000(Bk – 0.63)^2 where Bk is the proportion of blacks by town* </a:t>
            </a:r>
            <a:endParaRPr sz="1000"/>
          </a:p>
          <a:p>
            <a:pPr indent="0" lvl="0" marL="457200" rtl="0" algn="ctr">
              <a:lnSpc>
                <a:spcPct val="115000"/>
              </a:lnSpc>
              <a:spcBef>
                <a:spcPts val="0"/>
              </a:spcBef>
              <a:spcAft>
                <a:spcPts val="0"/>
              </a:spcAft>
              <a:buNone/>
            </a:pPr>
            <a:r>
              <a:rPr b="1" lang="en" sz="1000"/>
              <a:t>LSTAT</a:t>
            </a:r>
            <a:r>
              <a:rPr lang="en" sz="1000"/>
              <a:t> - % lower status of the population*</a:t>
            </a:r>
            <a:endParaRPr>
              <a:latin typeface="Lato"/>
              <a:ea typeface="Lato"/>
              <a:cs typeface="Lato"/>
              <a:sym typeface="Lato"/>
            </a:endParaRPr>
          </a:p>
        </p:txBody>
      </p:sp>
      <p:sp>
        <p:nvSpPr>
          <p:cNvPr id="131" name="Google Shape;131;p18"/>
          <p:cNvSpPr/>
          <p:nvPr/>
        </p:nvSpPr>
        <p:spPr>
          <a:xfrm>
            <a:off x="2263950" y="3789325"/>
            <a:ext cx="4911300" cy="1331700"/>
          </a:xfrm>
          <a:prstGeom prst="trapezoid">
            <a:avLst>
              <a:gd fmla="val 25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457200" lvl="0" marL="0" rtl="0" algn="l">
              <a:lnSpc>
                <a:spcPct val="115000"/>
              </a:lnSpc>
              <a:spcBef>
                <a:spcPts val="0"/>
              </a:spcBef>
              <a:spcAft>
                <a:spcPts val="0"/>
              </a:spcAft>
              <a:buNone/>
            </a:pPr>
            <a:r>
              <a:rPr lang="en" sz="1000"/>
              <a:t>                               Predictor characteristics </a:t>
            </a:r>
            <a:endParaRPr sz="1000"/>
          </a:p>
          <a:p>
            <a:pPr indent="0" lvl="0" marL="457200" rtl="0" algn="ctr">
              <a:lnSpc>
                <a:spcPct val="115000"/>
              </a:lnSpc>
              <a:spcBef>
                <a:spcPts val="0"/>
              </a:spcBef>
              <a:spcAft>
                <a:spcPts val="0"/>
              </a:spcAft>
              <a:buNone/>
            </a:pPr>
            <a:r>
              <a:rPr b="1" lang="en" sz="1000"/>
              <a:t>CHAS </a:t>
            </a:r>
            <a:r>
              <a:rPr lang="en" sz="1000"/>
              <a:t>– Charles river dummy variable*</a:t>
            </a:r>
            <a:endParaRPr sz="1000"/>
          </a:p>
          <a:p>
            <a:pPr indent="0" lvl="0" marL="457200" rtl="0" algn="ctr">
              <a:lnSpc>
                <a:spcPct val="115000"/>
              </a:lnSpc>
              <a:spcBef>
                <a:spcPts val="0"/>
              </a:spcBef>
              <a:spcAft>
                <a:spcPts val="0"/>
              </a:spcAft>
              <a:buNone/>
            </a:pPr>
            <a:r>
              <a:rPr lang="en" sz="1000"/>
              <a:t>    </a:t>
            </a:r>
            <a:r>
              <a:rPr b="1" lang="en" sz="1000"/>
              <a:t>NOX </a:t>
            </a:r>
            <a:r>
              <a:rPr lang="en" sz="1000"/>
              <a:t>– nitric oxides concentration (parts per million)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5" name="Shape 135"/>
        <p:cNvGrpSpPr/>
        <p:nvPr/>
      </p:nvGrpSpPr>
      <p:grpSpPr>
        <a:xfrm>
          <a:off x="0" y="0"/>
          <a:ext cx="0" cy="0"/>
          <a:chOff x="0" y="0"/>
          <a:chExt cx="0" cy="0"/>
        </a:xfrm>
      </p:grpSpPr>
      <p:sp>
        <p:nvSpPr>
          <p:cNvPr id="136" name="Google Shape;136;p1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Models Evaluated </a:t>
            </a:r>
            <a:endParaRPr/>
          </a:p>
        </p:txBody>
      </p:sp>
      <p:sp>
        <p:nvSpPr>
          <p:cNvPr id="137" name="Google Shape;137;p19"/>
          <p:cNvSpPr/>
          <p:nvPr/>
        </p:nvSpPr>
        <p:spPr>
          <a:xfrm>
            <a:off x="214775" y="2023475"/>
            <a:ext cx="2498400" cy="2745000"/>
          </a:xfrm>
          <a:prstGeom prst="rect">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500"/>
              <a:t>SVM</a:t>
            </a:r>
            <a:endParaRPr sz="1500"/>
          </a:p>
          <a:p>
            <a:pPr indent="0" lvl="0" marL="0" rtl="0" algn="ctr">
              <a:spcBef>
                <a:spcPts val="0"/>
              </a:spcBef>
              <a:spcAft>
                <a:spcPts val="0"/>
              </a:spcAft>
              <a:buNone/>
            </a:pPr>
            <a:r>
              <a:t/>
            </a:r>
            <a:endParaRPr sz="1500"/>
          </a:p>
          <a:p>
            <a:pPr indent="-298450" lvl="0" marL="457200" rtl="0" algn="l">
              <a:lnSpc>
                <a:spcPct val="115000"/>
              </a:lnSpc>
              <a:spcBef>
                <a:spcPts val="1400"/>
              </a:spcBef>
              <a:spcAft>
                <a:spcPts val="0"/>
              </a:spcAft>
              <a:buSzPts val="1100"/>
              <a:buChar char="●"/>
            </a:pPr>
            <a:r>
              <a:rPr lang="en" sz="1100"/>
              <a:t>Used R library (e1071) for svm function</a:t>
            </a:r>
            <a:endParaRPr sz="1100"/>
          </a:p>
          <a:p>
            <a:pPr indent="-298450" lvl="0" marL="457200" rtl="0" algn="l">
              <a:lnSpc>
                <a:spcPct val="115000"/>
              </a:lnSpc>
              <a:spcBef>
                <a:spcPts val="0"/>
              </a:spcBef>
              <a:spcAft>
                <a:spcPts val="0"/>
              </a:spcAft>
              <a:buSzPts val="1100"/>
              <a:buChar char="●"/>
            </a:pPr>
            <a:r>
              <a:rPr lang="en" sz="1100"/>
              <a:t>Model parameterized by mean of medv</a:t>
            </a:r>
            <a:endParaRPr sz="1100"/>
          </a:p>
          <a:p>
            <a:pPr indent="-298450" lvl="0" marL="457200" rtl="0" algn="l">
              <a:lnSpc>
                <a:spcPct val="115000"/>
              </a:lnSpc>
              <a:spcBef>
                <a:spcPts val="0"/>
              </a:spcBef>
              <a:spcAft>
                <a:spcPts val="0"/>
              </a:spcAft>
              <a:buSzPts val="1100"/>
              <a:buChar char="●"/>
            </a:pPr>
            <a:r>
              <a:rPr lang="en" sz="1100"/>
              <a:t>Radial and </a:t>
            </a:r>
            <a:r>
              <a:rPr lang="en" sz="1100"/>
              <a:t>Linear</a:t>
            </a:r>
            <a:r>
              <a:rPr lang="en" sz="1100"/>
              <a:t> kernel models were fit.</a:t>
            </a:r>
            <a:endParaRPr sz="1100"/>
          </a:p>
          <a:p>
            <a:pPr indent="-298450" lvl="0" marL="457200" rtl="0" algn="l">
              <a:lnSpc>
                <a:spcPct val="115000"/>
              </a:lnSpc>
              <a:spcBef>
                <a:spcPts val="0"/>
              </a:spcBef>
              <a:spcAft>
                <a:spcPts val="0"/>
              </a:spcAft>
              <a:buSzPts val="1100"/>
              <a:buChar char="●"/>
            </a:pPr>
            <a:r>
              <a:rPr lang="en" sz="1100"/>
              <a:t>Model parameters were tuned using the “caret” package</a:t>
            </a:r>
            <a:endParaRPr sz="1100"/>
          </a:p>
          <a:p>
            <a:pPr indent="-298450" lvl="0" marL="457200" rtl="0" algn="l">
              <a:lnSpc>
                <a:spcPct val="115000"/>
              </a:lnSpc>
              <a:spcBef>
                <a:spcPts val="0"/>
              </a:spcBef>
              <a:spcAft>
                <a:spcPts val="0"/>
              </a:spcAft>
              <a:buSzPts val="1100"/>
              <a:buChar char="●"/>
            </a:pPr>
            <a:r>
              <a:rPr lang="en" sz="1100"/>
              <a:t>Model variable created from linear model </a:t>
            </a:r>
            <a:endParaRPr sz="1100"/>
          </a:p>
          <a:p>
            <a:pPr indent="0" lvl="0" marL="457200" rtl="0" algn="l">
              <a:lnSpc>
                <a:spcPct val="115000"/>
              </a:lnSpc>
              <a:spcBef>
                <a:spcPts val="1400"/>
              </a:spcBef>
              <a:spcAft>
                <a:spcPts val="0"/>
              </a:spcAft>
              <a:buNone/>
            </a:pPr>
            <a:r>
              <a:t/>
            </a:r>
            <a:endParaRPr sz="900"/>
          </a:p>
          <a:p>
            <a:pPr indent="0" lvl="0" marL="0" rtl="0" algn="ctr">
              <a:spcBef>
                <a:spcPts val="1400"/>
              </a:spcBef>
              <a:spcAft>
                <a:spcPts val="0"/>
              </a:spcAft>
              <a:buNone/>
            </a:pPr>
            <a:r>
              <a:t/>
            </a:r>
            <a:endParaRPr sz="1100"/>
          </a:p>
        </p:txBody>
      </p:sp>
      <p:sp>
        <p:nvSpPr>
          <p:cNvPr id="138" name="Google Shape;138;p19"/>
          <p:cNvSpPr/>
          <p:nvPr/>
        </p:nvSpPr>
        <p:spPr>
          <a:xfrm>
            <a:off x="3125425" y="2023475"/>
            <a:ext cx="2498400" cy="2745000"/>
          </a:xfrm>
          <a:prstGeom prst="rect">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t>KNN</a:t>
            </a:r>
            <a:endParaRPr/>
          </a:p>
          <a:p>
            <a:pPr indent="0" lvl="0" marL="0" rtl="0" algn="ctr">
              <a:spcBef>
                <a:spcPts val="0"/>
              </a:spcBef>
              <a:spcAft>
                <a:spcPts val="0"/>
              </a:spcAft>
              <a:buNone/>
            </a:pPr>
            <a:r>
              <a:t/>
            </a:r>
            <a:endParaRPr/>
          </a:p>
          <a:p>
            <a:pPr indent="-298450" lvl="0" marL="457200" rtl="0" algn="l">
              <a:lnSpc>
                <a:spcPct val="115000"/>
              </a:lnSpc>
              <a:spcBef>
                <a:spcPts val="1400"/>
              </a:spcBef>
              <a:spcAft>
                <a:spcPts val="0"/>
              </a:spcAft>
              <a:buSzPts val="1100"/>
              <a:buChar char="●"/>
            </a:pPr>
            <a:r>
              <a:rPr lang="en" sz="1100"/>
              <a:t>Used library (class) for knn function</a:t>
            </a:r>
            <a:endParaRPr sz="1100"/>
          </a:p>
          <a:p>
            <a:pPr indent="-298450" lvl="0" marL="457200" rtl="0" algn="l">
              <a:lnSpc>
                <a:spcPct val="115000"/>
              </a:lnSpc>
              <a:spcBef>
                <a:spcPts val="0"/>
              </a:spcBef>
              <a:spcAft>
                <a:spcPts val="0"/>
              </a:spcAft>
              <a:buSzPts val="1100"/>
              <a:buChar char="●"/>
            </a:pPr>
            <a:r>
              <a:rPr lang="en" sz="1100"/>
              <a:t>Model variables informed from logistic model.</a:t>
            </a:r>
            <a:endParaRPr sz="1100"/>
          </a:p>
          <a:p>
            <a:pPr indent="-298450" lvl="0" marL="457200" rtl="0" algn="l">
              <a:lnSpc>
                <a:spcPct val="115000"/>
              </a:lnSpc>
              <a:spcBef>
                <a:spcPts val="0"/>
              </a:spcBef>
              <a:spcAft>
                <a:spcPts val="0"/>
              </a:spcAft>
              <a:buSzPts val="1100"/>
              <a:buChar char="●"/>
            </a:pPr>
            <a:r>
              <a:rPr lang="en" sz="1100"/>
              <a:t>Model parameters were tuned using the “caret package</a:t>
            </a:r>
            <a:endParaRPr sz="1100"/>
          </a:p>
          <a:p>
            <a:pPr indent="-298450" lvl="0" marL="457200" rtl="0" algn="l">
              <a:lnSpc>
                <a:spcPct val="115000"/>
              </a:lnSpc>
              <a:spcBef>
                <a:spcPts val="0"/>
              </a:spcBef>
              <a:spcAft>
                <a:spcPts val="0"/>
              </a:spcAft>
              <a:buSzPts val="1100"/>
              <a:buChar char="●"/>
            </a:pPr>
            <a:r>
              <a:rPr lang="en" sz="1100"/>
              <a:t>Optimal model was found by RMSE (</a:t>
            </a:r>
            <a:r>
              <a:rPr b="1" lang="en" sz="1050">
                <a:solidFill>
                  <a:srgbClr val="52565A"/>
                </a:solidFill>
              </a:rPr>
              <a:t>Root Mean Square Error) </a:t>
            </a:r>
            <a:endParaRPr sz="1100"/>
          </a:p>
          <a:p>
            <a:pPr indent="0" lvl="0" marL="0" rtl="0" algn="l">
              <a:lnSpc>
                <a:spcPct val="115000"/>
              </a:lnSpc>
              <a:spcBef>
                <a:spcPts val="1400"/>
              </a:spcBef>
              <a:spcAft>
                <a:spcPts val="0"/>
              </a:spcAft>
              <a:buNone/>
            </a:pPr>
            <a:r>
              <a:t/>
            </a:r>
            <a:endParaRPr sz="1100"/>
          </a:p>
          <a:p>
            <a:pPr indent="0" lvl="0" marL="0" rtl="0" algn="ctr">
              <a:spcBef>
                <a:spcPts val="1400"/>
              </a:spcBef>
              <a:spcAft>
                <a:spcPts val="0"/>
              </a:spcAft>
              <a:buNone/>
            </a:pPr>
            <a:r>
              <a:t/>
            </a:r>
            <a:endParaRPr/>
          </a:p>
        </p:txBody>
      </p:sp>
      <p:sp>
        <p:nvSpPr>
          <p:cNvPr id="139" name="Google Shape;139;p19"/>
          <p:cNvSpPr/>
          <p:nvPr/>
        </p:nvSpPr>
        <p:spPr>
          <a:xfrm>
            <a:off x="6273500" y="2023475"/>
            <a:ext cx="2498400" cy="2745000"/>
          </a:xfrm>
          <a:prstGeom prst="rect">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t>Linear Regression</a:t>
            </a:r>
            <a:endParaRPr/>
          </a:p>
          <a:p>
            <a:pPr indent="0" lvl="0" marL="0" rtl="0" algn="ctr">
              <a:spcBef>
                <a:spcPts val="0"/>
              </a:spcBef>
              <a:spcAft>
                <a:spcPts val="0"/>
              </a:spcAft>
              <a:buNone/>
            </a:pPr>
            <a:r>
              <a:t/>
            </a:r>
            <a:endParaRPr/>
          </a:p>
          <a:p>
            <a:pPr indent="-323850" lvl="0" marL="457200" rtl="0" algn="l">
              <a:lnSpc>
                <a:spcPct val="115000"/>
              </a:lnSpc>
              <a:spcBef>
                <a:spcPts val="0"/>
              </a:spcBef>
              <a:spcAft>
                <a:spcPts val="0"/>
              </a:spcAft>
              <a:buSzPts val="1500"/>
              <a:buChar char="●"/>
            </a:pPr>
            <a:r>
              <a:rPr lang="en" sz="1100"/>
              <a:t>lm() function is inbuilt in R and no package is required.</a:t>
            </a:r>
            <a:endParaRPr sz="1100"/>
          </a:p>
          <a:p>
            <a:pPr indent="-323850" lvl="0" marL="457200" rtl="0" algn="l">
              <a:lnSpc>
                <a:spcPct val="115000"/>
              </a:lnSpc>
              <a:spcBef>
                <a:spcPts val="0"/>
              </a:spcBef>
              <a:spcAft>
                <a:spcPts val="0"/>
              </a:spcAft>
              <a:buSzPts val="1500"/>
              <a:buChar char="●"/>
            </a:pPr>
            <a:r>
              <a:rPr lang="en" sz="1100"/>
              <a:t>regsubsets() function used to find best subset of 13 </a:t>
            </a:r>
            <a:r>
              <a:rPr lang="en" sz="1100"/>
              <a:t>explanatory</a:t>
            </a:r>
            <a:r>
              <a:rPr lang="en" sz="1100"/>
              <a:t> variables.</a:t>
            </a:r>
            <a:endParaRPr sz="1100"/>
          </a:p>
          <a:p>
            <a:pPr indent="-323850" lvl="0" marL="457200" rtl="0" algn="l">
              <a:lnSpc>
                <a:spcPct val="115000"/>
              </a:lnSpc>
              <a:spcBef>
                <a:spcPts val="0"/>
              </a:spcBef>
              <a:spcAft>
                <a:spcPts val="0"/>
              </a:spcAft>
              <a:buSzPts val="1500"/>
              <a:buChar char="●"/>
            </a:pPr>
            <a:r>
              <a:rPr lang="en" sz="1100"/>
              <a:t>Model is tuned using backward, and forward selection</a:t>
            </a:r>
            <a:endParaRPr sz="11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3" name="Shape 143"/>
        <p:cNvGrpSpPr/>
        <p:nvPr/>
      </p:nvGrpSpPr>
      <p:grpSpPr>
        <a:xfrm>
          <a:off x="0" y="0"/>
          <a:ext cx="0" cy="0"/>
          <a:chOff x="0" y="0"/>
          <a:chExt cx="0" cy="0"/>
        </a:xfrm>
      </p:grpSpPr>
      <p:sp>
        <p:nvSpPr>
          <p:cNvPr id="144" name="Google Shape;144;p20"/>
          <p:cNvSpPr txBox="1"/>
          <p:nvPr>
            <p:ph type="title"/>
          </p:nvPr>
        </p:nvSpPr>
        <p:spPr>
          <a:xfrm>
            <a:off x="685800" y="538650"/>
            <a:ext cx="4436400" cy="64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Linear Regression Model </a:t>
            </a:r>
            <a:endParaRPr/>
          </a:p>
        </p:txBody>
      </p:sp>
      <p:pic>
        <p:nvPicPr>
          <p:cNvPr id="145" name="Google Shape;145;p20"/>
          <p:cNvPicPr preferRelativeResize="0"/>
          <p:nvPr/>
        </p:nvPicPr>
        <p:blipFill>
          <a:blip r:embed="rId3">
            <a:alphaModFix/>
          </a:blip>
          <a:stretch>
            <a:fillRect/>
          </a:stretch>
        </p:blipFill>
        <p:spPr>
          <a:xfrm>
            <a:off x="321950" y="1288200"/>
            <a:ext cx="4740923" cy="3764851"/>
          </a:xfrm>
          <a:prstGeom prst="rect">
            <a:avLst/>
          </a:prstGeom>
          <a:noFill/>
          <a:ln>
            <a:noFill/>
          </a:ln>
        </p:spPr>
      </p:pic>
      <p:sp>
        <p:nvSpPr>
          <p:cNvPr id="146" name="Google Shape;146;p20"/>
          <p:cNvSpPr/>
          <p:nvPr/>
        </p:nvSpPr>
        <p:spPr>
          <a:xfrm>
            <a:off x="5799150" y="1073850"/>
            <a:ext cx="2939100" cy="1820100"/>
          </a:xfrm>
          <a:prstGeom prst="rect">
            <a:avLst/>
          </a:prstGeom>
          <a:solidFill>
            <a:srgbClr val="FF9900"/>
          </a:solidFill>
          <a:ln cap="flat" cmpd="sng" w="9525">
            <a:solidFill>
              <a:schemeClr val="dk2"/>
            </a:solidFill>
            <a:prstDash val="solid"/>
            <a:round/>
            <a:headEnd len="sm" w="sm" type="none"/>
            <a:tailEnd len="sm" w="sm" type="none"/>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en" sz="1300">
                <a:latin typeface="Lato"/>
                <a:ea typeface="Lato"/>
                <a:cs typeface="Lato"/>
                <a:sym typeface="Lato"/>
              </a:rPr>
              <a:t>Interpretation: T values that are further away from 0 positively and negatively indicate that there is a relationship exist among the data fields. </a:t>
            </a:r>
            <a:endParaRPr sz="1300">
              <a:latin typeface="Lato"/>
              <a:ea typeface="Lato"/>
              <a:cs typeface="Lato"/>
              <a:sym typeface="Lato"/>
            </a:endParaRPr>
          </a:p>
          <a:p>
            <a:pPr indent="0" lvl="0" marL="0" rtl="0" algn="l">
              <a:spcBef>
                <a:spcPts val="0"/>
              </a:spcBef>
              <a:spcAft>
                <a:spcPts val="0"/>
              </a:spcAft>
              <a:buNone/>
            </a:pPr>
            <a:r>
              <a:rPr lang="en" sz="1300">
                <a:latin typeface="Lato"/>
                <a:ea typeface="Lato"/>
                <a:cs typeface="Lato"/>
                <a:sym typeface="Lato"/>
              </a:rPr>
              <a:t>The t-values confirms the relationships the models identified as having a strong attribute to house values and conditions. </a:t>
            </a:r>
            <a:endParaRPr sz="1300">
              <a:highlight>
                <a:srgbClr val="FF9900"/>
              </a:highlight>
            </a:endParaRPr>
          </a:p>
        </p:txBody>
      </p:sp>
      <p:sp>
        <p:nvSpPr>
          <p:cNvPr id="147" name="Google Shape;147;p20"/>
          <p:cNvSpPr/>
          <p:nvPr/>
        </p:nvSpPr>
        <p:spPr>
          <a:xfrm>
            <a:off x="5799150" y="3255675"/>
            <a:ext cx="2939100" cy="1695600"/>
          </a:xfrm>
          <a:prstGeom prst="rect">
            <a:avLst/>
          </a:prstGeom>
          <a:solidFill>
            <a:schemeClr val="dk1"/>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t>The Standard error can be </a:t>
            </a:r>
            <a:r>
              <a:rPr lang="en"/>
              <a:t>interpreted</a:t>
            </a:r>
            <a:r>
              <a:rPr lang="en"/>
              <a:t> as the distance our variables fall from the regression line. Significant variables that are close to the regression line are the populations of blacks in town and crime rate.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1" name="Shape 151"/>
        <p:cNvGrpSpPr/>
        <p:nvPr/>
      </p:nvGrpSpPr>
      <p:grpSpPr>
        <a:xfrm>
          <a:off x="0" y="0"/>
          <a:ext cx="0" cy="0"/>
          <a:chOff x="0" y="0"/>
          <a:chExt cx="0" cy="0"/>
        </a:xfrm>
      </p:grpSpPr>
      <p:sp>
        <p:nvSpPr>
          <p:cNvPr id="152" name="Google Shape;152;p2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SVM Linear </a:t>
            </a:r>
            <a:r>
              <a:rPr lang="en"/>
              <a:t>Kernel</a:t>
            </a:r>
            <a:r>
              <a:rPr lang="en"/>
              <a:t> </a:t>
            </a:r>
            <a:endParaRPr/>
          </a:p>
        </p:txBody>
      </p:sp>
      <p:sp>
        <p:nvSpPr>
          <p:cNvPr id="153" name="Google Shape;153;p21"/>
          <p:cNvSpPr txBox="1"/>
          <p:nvPr>
            <p:ph idx="1" type="body"/>
          </p:nvPr>
        </p:nvSpPr>
        <p:spPr>
          <a:xfrm>
            <a:off x="729450" y="2078875"/>
            <a:ext cx="38424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sz="1100">
                <a:solidFill>
                  <a:srgbClr val="000000"/>
                </a:solidFill>
                <a:latin typeface="Arial"/>
                <a:ea typeface="Arial"/>
                <a:cs typeface="Arial"/>
                <a:sym typeface="Arial"/>
              </a:rPr>
              <a:t>We fit the medv and lstat data on SVM by finding the best hyperplane that differentiates the data. </a:t>
            </a:r>
            <a:endParaRPr sz="1100">
              <a:solidFill>
                <a:srgbClr val="000000"/>
              </a:solidFill>
              <a:latin typeface="Arial"/>
              <a:ea typeface="Arial"/>
              <a:cs typeface="Arial"/>
              <a:sym typeface="Arial"/>
            </a:endParaRPr>
          </a:p>
          <a:p>
            <a:pPr indent="-298450" lvl="0" marL="457200" rtl="0" algn="l">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The data is segregated based on the mean of medv and values of lstat are trained and tested to categorize the data.</a:t>
            </a:r>
            <a:endParaRPr sz="1100">
              <a:solidFill>
                <a:srgbClr val="000000"/>
              </a:solidFill>
              <a:latin typeface="Arial"/>
              <a:ea typeface="Arial"/>
              <a:cs typeface="Arial"/>
              <a:sym typeface="Arial"/>
            </a:endParaRPr>
          </a:p>
          <a:p>
            <a:pPr indent="-298450" lvl="0" marL="457200" rtl="0" algn="l">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This we did for classification.</a:t>
            </a:r>
            <a:endParaRPr sz="1100">
              <a:solidFill>
                <a:srgbClr val="000000"/>
              </a:solidFill>
              <a:latin typeface="Arial"/>
              <a:ea typeface="Arial"/>
              <a:cs typeface="Arial"/>
              <a:sym typeface="Arial"/>
            </a:endParaRPr>
          </a:p>
        </p:txBody>
      </p:sp>
      <p:pic>
        <p:nvPicPr>
          <p:cNvPr id="154" name="Google Shape;154;p21"/>
          <p:cNvPicPr preferRelativeResize="0"/>
          <p:nvPr/>
        </p:nvPicPr>
        <p:blipFill>
          <a:blip r:embed="rId3">
            <a:alphaModFix/>
          </a:blip>
          <a:stretch>
            <a:fillRect/>
          </a:stretch>
        </p:blipFill>
        <p:spPr>
          <a:xfrm>
            <a:off x="5071925" y="491500"/>
            <a:ext cx="3971925" cy="2261100"/>
          </a:xfrm>
          <a:prstGeom prst="rect">
            <a:avLst/>
          </a:prstGeom>
          <a:noFill/>
          <a:ln>
            <a:noFill/>
          </a:ln>
        </p:spPr>
      </p:pic>
      <p:pic>
        <p:nvPicPr>
          <p:cNvPr id="155" name="Google Shape;155;p21"/>
          <p:cNvPicPr preferRelativeResize="0"/>
          <p:nvPr/>
        </p:nvPicPr>
        <p:blipFill>
          <a:blip r:embed="rId4">
            <a:alphaModFix/>
          </a:blip>
          <a:stretch>
            <a:fillRect/>
          </a:stretch>
        </p:blipFill>
        <p:spPr>
          <a:xfrm>
            <a:off x="5018228" y="2882400"/>
            <a:ext cx="4125771" cy="226110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